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5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248"/>
    <p:restoredTop sz="96296"/>
  </p:normalViewPr>
  <p:slideViewPr>
    <p:cSldViewPr snapToGrid="0">
      <p:cViewPr varScale="1">
        <p:scale>
          <a:sx n="48" d="100"/>
          <a:sy n="48" d="100"/>
        </p:scale>
        <p:origin x="216" y="15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98FFA7-A419-40EB-B3E7-DFDA9853D3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11C4D33-B194-558F-C37C-C9952C7D3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79E717-2FCA-1DEF-7C04-88C9AF20B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9952-4463-5549-A4B1-E4308567C9A4}" type="datetimeFigureOut">
              <a:rPr lang="cs-CZ" smtClean="0"/>
              <a:t>08.05.2024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E343761-35B1-072B-D5AE-4FA72FC3B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BB3451B-244D-3F28-B5D7-016783FEA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C197-B4A3-4A44-8661-D3F97675A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308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CF70B9-6B57-F1A5-4FA2-C550D6AAC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08679AF-59DA-D70E-570F-EF4100FE33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AA7562-C4BD-F374-449E-30F7552E9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9952-4463-5549-A4B1-E4308567C9A4}" type="datetimeFigureOut">
              <a:rPr lang="cs-CZ" smtClean="0"/>
              <a:t>08.05.2024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77683B-8DD7-D13C-6041-4A55C39DA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9B0BA6-8D83-AB44-6EF0-BE7A28D06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C197-B4A3-4A44-8661-D3F97675A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2558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E448A9F-E566-0F3A-65A3-03D1ED2A7B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48A97D7-A557-ED8F-2A3B-046DDEA7DC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C3C6FD8-8448-D98B-AC41-DB1A58D20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9952-4463-5549-A4B1-E4308567C9A4}" type="datetimeFigureOut">
              <a:rPr lang="cs-CZ" smtClean="0"/>
              <a:t>08.05.2024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7A4501-BBCE-AFD7-363A-7AA73BB7C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69F2C69-C220-6BF7-CFA4-E878B7601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C197-B4A3-4A44-8661-D3F97675A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4580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7579A3-815A-5AAC-45AF-E838B298D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C71FBF-55E0-B910-840D-12231EE69F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D10D24F-9800-9B0D-CA24-8BB557FCF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9952-4463-5549-A4B1-E4308567C9A4}" type="datetimeFigureOut">
              <a:rPr lang="cs-CZ" smtClean="0"/>
              <a:t>08.05.2024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E36E35-4DF0-9C32-AF61-7F01EDF6B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838F07-DF58-B051-6F1D-739796E9D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C197-B4A3-4A44-8661-D3F97675A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8502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9DC8B6-69C2-9810-EE4B-A52AD11FC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9D586E4-0325-A353-DA23-565FACE2C1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3915E2-E963-9685-F01F-6E15F11D5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9952-4463-5549-A4B1-E4308567C9A4}" type="datetimeFigureOut">
              <a:rPr lang="cs-CZ" smtClean="0"/>
              <a:t>08.05.2024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49A0D3-A766-0548-B031-4E41B8527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F7D5AF0-2502-30D6-CE23-5ACE9541A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C197-B4A3-4A44-8661-D3F97675A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2008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E88751-3C0C-C2C4-8CC4-70FC32547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E8B50E-11C6-E63D-BDCF-AFFE044BFE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5FFA088-9CB8-6DA7-BE11-C687269377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052E854-D62E-638A-5228-7E3EBBB6A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9952-4463-5549-A4B1-E4308567C9A4}" type="datetimeFigureOut">
              <a:rPr lang="cs-CZ" smtClean="0"/>
              <a:t>08.05.2024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092D7C3-5E84-9B08-9D0F-923EE1DF6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7BAAE4D-4C89-742A-C2BE-AFB9C5ADF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C197-B4A3-4A44-8661-D3F97675A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6891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CEB0D2-69E0-A4F4-6909-DF9D5A62B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9DDFC33-F86D-1758-0235-96A52BE332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66272A5-2552-8B12-3B8F-73A966BEE2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1CC3797-8734-5F78-D9AA-C208DEFE81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E036E0B-7B9D-C042-BADD-5576E8B0D4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41B111C-6F7C-7A5A-FF60-5CC2A5E9D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9952-4463-5549-A4B1-E4308567C9A4}" type="datetimeFigureOut">
              <a:rPr lang="cs-CZ" smtClean="0"/>
              <a:t>08.05.2024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C873F00-0BF7-C5FC-BB92-54DE1F6FF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EB91267-51CA-2612-7D25-632530B56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C197-B4A3-4A44-8661-D3F97675A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668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765A64-5943-9FF6-34FE-2FD8394EE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D7CBF34-72C2-03D5-B3B5-743FB8BA2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9952-4463-5549-A4B1-E4308567C9A4}" type="datetimeFigureOut">
              <a:rPr lang="cs-CZ" smtClean="0"/>
              <a:t>08.05.2024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C614970-498B-C258-1FD1-53D4CB38C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A9DF6BA-9C00-6EAC-71B1-655AAD6E2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C197-B4A3-4A44-8661-D3F97675A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9101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72FD173-9A4C-8027-BA47-1E8D2141A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9952-4463-5549-A4B1-E4308567C9A4}" type="datetimeFigureOut">
              <a:rPr lang="cs-CZ" smtClean="0"/>
              <a:t>08.05.2024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28CB454-603A-60D8-3F08-4B48D300B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6BC13CB-0379-07BC-D12D-DCFCFD7F4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C197-B4A3-4A44-8661-D3F97675A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8643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C73130-D96C-A708-728D-18AD8328A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82BA18-B7BC-ABAB-B934-4B488205BC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12DEC45-50A7-B680-FC82-C2C6DA6FBA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3B25FF2-34EF-2B0A-EA2C-AC69F57C7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9952-4463-5549-A4B1-E4308567C9A4}" type="datetimeFigureOut">
              <a:rPr lang="cs-CZ" smtClean="0"/>
              <a:t>08.05.2024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1CD7EFC-6FA4-56E4-50F2-79A859B07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CDCCE0-84FB-9BFB-46B3-AAFA92A54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C197-B4A3-4A44-8661-D3F97675A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919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7A2C14-4A94-4716-B02A-33817ED2C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4CEA19B-310C-764E-E11E-5018092B37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0314371-413C-E1DE-A4BB-3E4C9DBEFC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5A913A9-99BC-6C13-FD2C-7A2F04B6D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9952-4463-5549-A4B1-E4308567C9A4}" type="datetimeFigureOut">
              <a:rPr lang="cs-CZ" smtClean="0"/>
              <a:t>08.05.2024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77122D4-C10B-8477-E09F-FDBC975AE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0EA1624-6F80-21F3-84A6-43A95517B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C197-B4A3-4A44-8661-D3F97675A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433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1721A43-36CB-3277-3D46-44ADB7075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8CAC5C7-EA69-FF71-B597-0E1E03286C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0C0842-1835-FCBF-F0A5-9F526831FB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479952-4463-5549-A4B1-E4308567C9A4}" type="datetimeFigureOut">
              <a:rPr lang="cs-CZ" smtClean="0"/>
              <a:t>08.05.2024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2971C1-49EA-C3A0-CE09-5446DEB37C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CC6E338-733B-0564-2D3F-59C0CECFD8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9DC197-B4A3-4A44-8661-D3F97675A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7611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C552714D-0746-516F-8E04-8CD9710DD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V="1">
            <a:off x="0" y="4851085"/>
            <a:ext cx="12202174" cy="2020500"/>
            <a:chOff x="0" y="-29768"/>
            <a:chExt cx="12202174" cy="151935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CA41354-436C-9656-0817-56B6CF8CDB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5341412" y="-5371175"/>
              <a:ext cx="1519350" cy="12202174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0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7863EEE-38BD-6BC9-BA81-2F33679D35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289101" y="-1429602"/>
              <a:ext cx="1507122" cy="4319024"/>
            </a:xfrm>
            <a:prstGeom prst="rect">
              <a:avLst/>
            </a:prstGeom>
            <a:gradFill>
              <a:gsLst>
                <a:gs pos="5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0A65459-0869-1AF9-758A-0BF65F1282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880884" y="-2910652"/>
              <a:ext cx="1519356" cy="7281123"/>
            </a:xfrm>
            <a:prstGeom prst="rect">
              <a:avLst/>
            </a:prstGeom>
            <a:gradFill>
              <a:gsLst>
                <a:gs pos="2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75000"/>
                    <a:alpha val="70000"/>
                  </a:schemeClr>
                </a:gs>
              </a:gsLst>
              <a:lin ang="10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B62A92BA-C9FC-4DC9-D692-09BB8597E5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5900" y="5167418"/>
            <a:ext cx="9677446" cy="702264"/>
          </a:xfrm>
        </p:spPr>
        <p:txBody>
          <a:bodyPr anchor="b">
            <a:normAutofit/>
          </a:bodyPr>
          <a:lstStyle/>
          <a:p>
            <a:r>
              <a:rPr lang="cs-CZ" sz="3600" b="1" dirty="0">
                <a:solidFill>
                  <a:srgbClr val="FFFFFF"/>
                </a:solidFill>
              </a:rPr>
              <a:t>BIP Prague </a:t>
            </a:r>
            <a:r>
              <a:rPr lang="cs-CZ" sz="3600" dirty="0">
                <a:solidFill>
                  <a:srgbClr val="FFFFFF"/>
                </a:solidFill>
              </a:rPr>
              <a:t>13.-17.5. 2024 - </a:t>
            </a:r>
            <a:r>
              <a:rPr lang="cs-CZ" sz="3600" dirty="0" err="1">
                <a:solidFill>
                  <a:srgbClr val="FFFFFF"/>
                </a:solidFill>
              </a:rPr>
              <a:t>Neurorehabilitation</a:t>
            </a:r>
            <a:endParaRPr lang="cs-CZ" sz="3600" dirty="0">
              <a:solidFill>
                <a:srgbClr val="FFFFFF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2F663B3-5C8C-6AD3-DE69-FE062E80AC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0298" y="5983436"/>
            <a:ext cx="9531672" cy="504645"/>
          </a:xfrm>
        </p:spPr>
        <p:txBody>
          <a:bodyPr anchor="t">
            <a:normAutofit/>
          </a:bodyPr>
          <a:lstStyle/>
          <a:p>
            <a:r>
              <a:rPr lang="cs-CZ" sz="2800" dirty="0">
                <a:solidFill>
                  <a:srgbClr val="FFFFFF"/>
                </a:solidFill>
              </a:rPr>
              <a:t>Group </a:t>
            </a:r>
            <a:r>
              <a:rPr lang="cs-CZ" sz="2800" dirty="0" err="1">
                <a:solidFill>
                  <a:srgbClr val="FFFFFF"/>
                </a:solidFill>
              </a:rPr>
              <a:t>work</a:t>
            </a:r>
            <a:endParaRPr lang="cs-CZ" sz="2800" dirty="0">
              <a:solidFill>
                <a:srgbClr val="FFFFFF"/>
              </a:solidFill>
            </a:endParaRPr>
          </a:p>
        </p:txBody>
      </p:sp>
      <p:pic>
        <p:nvPicPr>
          <p:cNvPr id="7" name="Sisällön paikkamerkki 4" descr="Kuva, joka sisältää kohteen teksti, merkki, ruokailuvälineet, kuppi&#10;&#10;Kuvaus luotu automaattisesti">
            <a:extLst>
              <a:ext uri="{FF2B5EF4-FFF2-40B4-BE49-F238E27FC236}">
                <a16:creationId xmlns:a16="http://schemas.microsoft.com/office/drawing/2014/main" id="{E7AFDF61-A307-437E-8F78-8E65C550A39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555" y="869989"/>
            <a:ext cx="3217333" cy="3217333"/>
          </a:xfrm>
          <a:prstGeom prst="rect">
            <a:avLst/>
          </a:prstGeom>
        </p:spPr>
      </p:pic>
      <p:pic>
        <p:nvPicPr>
          <p:cNvPr id="6" name="Kuva 3">
            <a:extLst>
              <a:ext uri="{FF2B5EF4-FFF2-40B4-BE49-F238E27FC236}">
                <a16:creationId xmlns:a16="http://schemas.microsoft.com/office/drawing/2014/main" id="{60C0860C-D57E-E4C1-8CDC-6627FE7F722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8433" y="1805493"/>
            <a:ext cx="3358588" cy="1347126"/>
          </a:xfrm>
          <a:prstGeom prst="rect">
            <a:avLst/>
          </a:prstGeom>
        </p:spPr>
      </p:pic>
      <p:pic>
        <p:nvPicPr>
          <p:cNvPr id="5" name="Picture 3" descr="Screen Clipping">
            <a:extLst>
              <a:ext uri="{FF2B5EF4-FFF2-40B4-BE49-F238E27FC236}">
                <a16:creationId xmlns:a16="http://schemas.microsoft.com/office/drawing/2014/main" id="{31D3AA03-123A-436B-83E3-08F265D35C7D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564" y="869989"/>
            <a:ext cx="3182738" cy="321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153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7EA83DF-35A8-9CC8-3C8E-C3F32BECC9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686300" cy="6858000"/>
          </a:xfrm>
          <a:prstGeom prst="rect">
            <a:avLst/>
          </a:prstGeom>
          <a:solidFill>
            <a:schemeClr val="bg1">
              <a:lumMod val="95000"/>
              <a:alpha val="88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6A29D64-B4CD-CEFF-8174-BCDB2EA45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123362" cy="6858000"/>
            <a:chOff x="12068638" y="0"/>
            <a:chExt cx="123362" cy="685800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5271C26-E797-25E4-4A2D-5AA7A104DB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0"/>
              <a:ext cx="123362" cy="6858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E4BD6EF-3C9D-3DEF-A540-84C50BAA5D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3527553"/>
              <a:ext cx="123362" cy="3330447"/>
            </a:xfrm>
            <a:prstGeom prst="rect">
              <a:avLst/>
            </a:prstGeom>
            <a:gradFill>
              <a:gsLst>
                <a:gs pos="27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Kuva 3">
            <a:extLst>
              <a:ext uri="{FF2B5EF4-FFF2-40B4-BE49-F238E27FC236}">
                <a16:creationId xmlns:a16="http://schemas.microsoft.com/office/drawing/2014/main" id="{BA500211-F035-A37B-F047-7EFF55F3F4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661" y="1244542"/>
            <a:ext cx="2967508" cy="1190264"/>
          </a:xfrm>
          <a:prstGeom prst="rect">
            <a:avLst/>
          </a:prstGeom>
        </p:spPr>
      </p:pic>
      <p:pic>
        <p:nvPicPr>
          <p:cNvPr id="6" name="Sisällön paikkamerkki 4" descr="Kuva, joka sisältää kohteen teksti, merkki, ruokailuvälineet, kuppi&#10;&#10;Kuvaus luotu automaattisesti">
            <a:extLst>
              <a:ext uri="{FF2B5EF4-FFF2-40B4-BE49-F238E27FC236}">
                <a16:creationId xmlns:a16="http://schemas.microsoft.com/office/drawing/2014/main" id="{E7AFDF61-A307-437E-8F78-8E65C550A39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5961" y="2632164"/>
            <a:ext cx="1582910" cy="1582910"/>
          </a:xfrm>
          <a:prstGeom prst="rect">
            <a:avLst/>
          </a:prstGeom>
        </p:spPr>
      </p:pic>
      <p:pic>
        <p:nvPicPr>
          <p:cNvPr id="4" name="Picture 3" descr="Screen Clipping">
            <a:extLst>
              <a:ext uri="{FF2B5EF4-FFF2-40B4-BE49-F238E27FC236}">
                <a16:creationId xmlns:a16="http://schemas.microsoft.com/office/drawing/2014/main" id="{31D3AA03-123A-436B-83E3-08F265D35C7D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210" y="4421446"/>
            <a:ext cx="1576409" cy="1593544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794AEA-EE2F-7751-3D81-00696917D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1229" y="564776"/>
            <a:ext cx="6939642" cy="6015639"/>
          </a:xfrm>
        </p:spPr>
        <p:txBody>
          <a:bodyPr anchor="t">
            <a:normAutofit/>
          </a:bodyPr>
          <a:lstStyle/>
          <a:p>
            <a:r>
              <a:rPr lang="cs-CZ" sz="2600" dirty="0" err="1"/>
              <a:t>Divided</a:t>
            </a:r>
            <a:r>
              <a:rPr lang="cs-CZ" sz="2600" dirty="0"/>
              <a:t> </a:t>
            </a:r>
            <a:r>
              <a:rPr lang="cs-CZ" sz="2600" dirty="0" err="1"/>
              <a:t>into</a:t>
            </a:r>
            <a:r>
              <a:rPr lang="cs-CZ" sz="2600" dirty="0"/>
              <a:t> </a:t>
            </a:r>
            <a:r>
              <a:rPr lang="cs-CZ" sz="2600" b="1" dirty="0"/>
              <a:t>6 </a:t>
            </a:r>
            <a:r>
              <a:rPr lang="cs-CZ" sz="2600" b="1" dirty="0" err="1"/>
              <a:t>groups</a:t>
            </a:r>
            <a:r>
              <a:rPr lang="cs-CZ" sz="2600" b="1" dirty="0"/>
              <a:t> </a:t>
            </a:r>
          </a:p>
          <a:p>
            <a:r>
              <a:rPr lang="cs-CZ" sz="2600" dirty="0" err="1"/>
              <a:t>Each</a:t>
            </a:r>
            <a:r>
              <a:rPr lang="cs-CZ" sz="2600" dirty="0"/>
              <a:t> </a:t>
            </a:r>
            <a:r>
              <a:rPr lang="cs-CZ" sz="2600" dirty="0" err="1"/>
              <a:t>group</a:t>
            </a:r>
            <a:r>
              <a:rPr lang="cs-CZ" sz="2600" dirty="0"/>
              <a:t> </a:t>
            </a:r>
            <a:r>
              <a:rPr lang="cs-CZ" sz="2600" dirty="0" err="1"/>
              <a:t>will</a:t>
            </a:r>
            <a:r>
              <a:rPr lang="cs-CZ" sz="2600" dirty="0"/>
              <a:t> </a:t>
            </a:r>
            <a:r>
              <a:rPr lang="cs-CZ" sz="2600" dirty="0" err="1"/>
              <a:t>have</a:t>
            </a:r>
            <a:r>
              <a:rPr lang="cs-CZ" sz="2600" dirty="0"/>
              <a:t> </a:t>
            </a:r>
            <a:r>
              <a:rPr lang="cs-CZ" sz="2600" dirty="0" err="1"/>
              <a:t>one</a:t>
            </a:r>
            <a:r>
              <a:rPr lang="cs-CZ" sz="2600" dirty="0"/>
              <a:t> </a:t>
            </a:r>
            <a:r>
              <a:rPr lang="cs-CZ" sz="2600" dirty="0" err="1"/>
              <a:t>topic</a:t>
            </a:r>
            <a:r>
              <a:rPr lang="cs-CZ" sz="2600" dirty="0"/>
              <a:t> to </a:t>
            </a:r>
            <a:r>
              <a:rPr lang="cs-CZ" sz="2600" dirty="0" err="1"/>
              <a:t>work</a:t>
            </a:r>
            <a:r>
              <a:rPr lang="cs-CZ" sz="2600" dirty="0"/>
              <a:t> on </a:t>
            </a:r>
            <a:r>
              <a:rPr lang="cs-CZ" sz="2600" dirty="0" err="1"/>
              <a:t>during</a:t>
            </a:r>
            <a:r>
              <a:rPr lang="cs-CZ" sz="2600" dirty="0"/>
              <a:t> </a:t>
            </a:r>
            <a:r>
              <a:rPr lang="cs-CZ" sz="2600" dirty="0" err="1"/>
              <a:t>the</a:t>
            </a:r>
            <a:r>
              <a:rPr lang="cs-CZ" sz="2600" dirty="0"/>
              <a:t> </a:t>
            </a:r>
            <a:r>
              <a:rPr lang="cs-CZ" sz="2600" dirty="0" err="1"/>
              <a:t>whole</a:t>
            </a:r>
            <a:r>
              <a:rPr lang="cs-CZ" sz="2600" dirty="0"/>
              <a:t> </a:t>
            </a:r>
            <a:r>
              <a:rPr lang="cs-CZ" sz="2600" dirty="0" err="1"/>
              <a:t>week</a:t>
            </a:r>
            <a:r>
              <a:rPr lang="cs-CZ" sz="2600" dirty="0"/>
              <a:t> and </a:t>
            </a:r>
            <a:r>
              <a:rPr lang="cs-CZ" sz="2600" b="1" dirty="0"/>
              <a:t>make </a:t>
            </a:r>
            <a:r>
              <a:rPr lang="cs-CZ" sz="2600" b="1" dirty="0" err="1"/>
              <a:t>power</a:t>
            </a:r>
            <a:r>
              <a:rPr lang="cs-CZ" sz="2600" b="1" dirty="0"/>
              <a:t> point </a:t>
            </a:r>
            <a:r>
              <a:rPr lang="cs-CZ" sz="2600" b="1" dirty="0" err="1"/>
              <a:t>presentation</a:t>
            </a:r>
            <a:endParaRPr lang="cs-CZ" sz="2600" b="1" dirty="0"/>
          </a:p>
          <a:p>
            <a:r>
              <a:rPr lang="cs-CZ" sz="2600" dirty="0" err="1"/>
              <a:t>You</a:t>
            </a:r>
            <a:r>
              <a:rPr lang="cs-CZ" sz="2600" dirty="0"/>
              <a:t> </a:t>
            </a:r>
            <a:r>
              <a:rPr lang="cs-CZ" sz="2600" dirty="0" err="1"/>
              <a:t>can</a:t>
            </a:r>
            <a:r>
              <a:rPr lang="cs-CZ" sz="2600" dirty="0"/>
              <a:t> use </a:t>
            </a:r>
            <a:r>
              <a:rPr lang="cs-CZ" sz="2600" dirty="0" err="1"/>
              <a:t>anything</a:t>
            </a:r>
            <a:r>
              <a:rPr lang="cs-CZ" sz="2600" dirty="0"/>
              <a:t> – </a:t>
            </a:r>
            <a:r>
              <a:rPr lang="cs-CZ" sz="2600" dirty="0" err="1"/>
              <a:t>the</a:t>
            </a:r>
            <a:r>
              <a:rPr lang="cs-CZ" sz="2600" dirty="0"/>
              <a:t> internet, </a:t>
            </a:r>
            <a:r>
              <a:rPr lang="cs-CZ" sz="2600" dirty="0" err="1"/>
              <a:t>ask</a:t>
            </a:r>
            <a:r>
              <a:rPr lang="cs-CZ" sz="2600" dirty="0"/>
              <a:t> </a:t>
            </a:r>
            <a:r>
              <a:rPr lang="cs-CZ" sz="2600" dirty="0" err="1"/>
              <a:t>your</a:t>
            </a:r>
            <a:r>
              <a:rPr lang="cs-CZ" sz="2600" dirty="0"/>
              <a:t> </a:t>
            </a:r>
            <a:r>
              <a:rPr lang="cs-CZ" sz="2600" dirty="0" err="1"/>
              <a:t>professors</a:t>
            </a:r>
            <a:r>
              <a:rPr lang="cs-CZ" sz="2600" dirty="0"/>
              <a:t>, </a:t>
            </a:r>
            <a:r>
              <a:rPr lang="cs-CZ" sz="2600" dirty="0" err="1"/>
              <a:t>etc</a:t>
            </a:r>
            <a:r>
              <a:rPr lang="cs-CZ" sz="2600" dirty="0"/>
              <a:t>… - </a:t>
            </a:r>
            <a:r>
              <a:rPr lang="cs-CZ" sz="2600" dirty="0" err="1"/>
              <a:t>Is</a:t>
            </a:r>
            <a:r>
              <a:rPr lang="cs-CZ" sz="2600" dirty="0"/>
              <a:t> up to </a:t>
            </a:r>
            <a:r>
              <a:rPr lang="cs-CZ" sz="2600" dirty="0" err="1"/>
              <a:t>your</a:t>
            </a:r>
            <a:r>
              <a:rPr lang="cs-CZ" sz="2600" dirty="0"/>
              <a:t> </a:t>
            </a:r>
            <a:r>
              <a:rPr lang="cs-CZ" sz="2600" dirty="0" err="1"/>
              <a:t>imagination</a:t>
            </a:r>
            <a:r>
              <a:rPr lang="cs-CZ" sz="2600" dirty="0"/>
              <a:t> </a:t>
            </a:r>
            <a:r>
              <a:rPr lang="cs-CZ" sz="2600" dirty="0">
                <a:sym typeface="Wingdings" pitchFamily="2" charset="2"/>
              </a:rPr>
              <a:t> </a:t>
            </a:r>
            <a:endParaRPr lang="cs-CZ" sz="2600" dirty="0"/>
          </a:p>
          <a:p>
            <a:r>
              <a:rPr lang="cs-CZ" sz="2600" dirty="0" err="1"/>
              <a:t>The</a:t>
            </a:r>
            <a:r>
              <a:rPr lang="cs-CZ" sz="2600" dirty="0"/>
              <a:t> </a:t>
            </a:r>
            <a:r>
              <a:rPr lang="cs-CZ" sz="2600" dirty="0" err="1"/>
              <a:t>aim</a:t>
            </a:r>
            <a:r>
              <a:rPr lang="cs-CZ" sz="2600" dirty="0"/>
              <a:t> </a:t>
            </a:r>
            <a:r>
              <a:rPr lang="cs-CZ" sz="2600" dirty="0" err="1"/>
              <a:t>is</a:t>
            </a:r>
            <a:r>
              <a:rPr lang="cs-CZ" sz="2600" dirty="0"/>
              <a:t> to </a:t>
            </a:r>
            <a:r>
              <a:rPr lang="cs-CZ" sz="2600" dirty="0" err="1"/>
              <a:t>work</a:t>
            </a:r>
            <a:r>
              <a:rPr lang="cs-CZ" sz="2600" dirty="0"/>
              <a:t> </a:t>
            </a:r>
            <a:r>
              <a:rPr lang="cs-CZ" sz="2600" dirty="0" err="1"/>
              <a:t>together</a:t>
            </a:r>
            <a:r>
              <a:rPr lang="cs-CZ" sz="2600" dirty="0"/>
              <a:t> and sum up </a:t>
            </a:r>
            <a:r>
              <a:rPr lang="cs-CZ" sz="2600" dirty="0" err="1"/>
              <a:t>the</a:t>
            </a:r>
            <a:r>
              <a:rPr lang="cs-CZ" sz="2600" dirty="0"/>
              <a:t> </a:t>
            </a:r>
            <a:r>
              <a:rPr lang="cs-CZ" sz="2600" b="1" dirty="0" err="1"/>
              <a:t>differences</a:t>
            </a:r>
            <a:r>
              <a:rPr lang="cs-CZ" sz="2600" b="1" dirty="0"/>
              <a:t> </a:t>
            </a:r>
            <a:r>
              <a:rPr lang="cs-CZ" sz="2600" b="1" dirty="0" err="1"/>
              <a:t>between</a:t>
            </a:r>
            <a:r>
              <a:rPr lang="cs-CZ" sz="2600" b="1" dirty="0"/>
              <a:t> </a:t>
            </a:r>
            <a:r>
              <a:rPr lang="cs-CZ" sz="2600" b="1" dirty="0" err="1"/>
              <a:t>the</a:t>
            </a:r>
            <a:r>
              <a:rPr lang="cs-CZ" sz="2600" b="1" dirty="0"/>
              <a:t> 3 </a:t>
            </a:r>
            <a:r>
              <a:rPr lang="cs-CZ" sz="2600" b="1" dirty="0" err="1"/>
              <a:t>countries</a:t>
            </a:r>
            <a:r>
              <a:rPr lang="cs-CZ" sz="2600" b="1" dirty="0"/>
              <a:t>/</a:t>
            </a:r>
            <a:r>
              <a:rPr lang="cs-CZ" sz="2600" b="1" dirty="0" err="1"/>
              <a:t>universities</a:t>
            </a:r>
            <a:r>
              <a:rPr lang="cs-CZ" sz="2600" b="1" dirty="0"/>
              <a:t> </a:t>
            </a:r>
            <a:r>
              <a:rPr lang="cs-CZ" sz="2600" dirty="0" err="1"/>
              <a:t>based</a:t>
            </a:r>
            <a:r>
              <a:rPr lang="cs-CZ" sz="2600" dirty="0"/>
              <a:t> on </a:t>
            </a:r>
            <a:r>
              <a:rPr lang="cs-CZ" sz="2600" dirty="0" err="1"/>
              <a:t>the</a:t>
            </a:r>
            <a:r>
              <a:rPr lang="cs-CZ" sz="2600" dirty="0"/>
              <a:t> </a:t>
            </a:r>
            <a:r>
              <a:rPr lang="cs-CZ" sz="2600" dirty="0" err="1"/>
              <a:t>topic</a:t>
            </a:r>
            <a:r>
              <a:rPr lang="cs-CZ" sz="2600" dirty="0"/>
              <a:t> </a:t>
            </a:r>
          </a:p>
          <a:p>
            <a:pPr marL="0" indent="0">
              <a:buNone/>
            </a:pPr>
            <a:r>
              <a:rPr lang="cs-CZ" sz="2600" b="1" dirty="0"/>
              <a:t>+</a:t>
            </a:r>
          </a:p>
          <a:p>
            <a:r>
              <a:rPr lang="cs-CZ" sz="2600" dirty="0"/>
              <a:t>1-2 slide(s) – </a:t>
            </a:r>
            <a:r>
              <a:rPr lang="cs-CZ" sz="2600" dirty="0" err="1"/>
              <a:t>something</a:t>
            </a:r>
            <a:r>
              <a:rPr lang="cs-CZ" sz="2600" dirty="0"/>
              <a:t> </a:t>
            </a:r>
            <a:r>
              <a:rPr lang="cs-CZ" sz="2600" dirty="0" err="1"/>
              <a:t>interesting</a:t>
            </a:r>
            <a:r>
              <a:rPr lang="cs-CZ" sz="2600" dirty="0"/>
              <a:t> </a:t>
            </a:r>
            <a:r>
              <a:rPr lang="cs-CZ" sz="2600" dirty="0" err="1"/>
              <a:t>you</a:t>
            </a:r>
            <a:r>
              <a:rPr lang="cs-CZ" sz="2600" dirty="0"/>
              <a:t> </a:t>
            </a:r>
            <a:r>
              <a:rPr lang="cs-CZ" sz="2600" dirty="0" err="1"/>
              <a:t>will</a:t>
            </a:r>
            <a:r>
              <a:rPr lang="cs-CZ" sz="2600" dirty="0"/>
              <a:t> </a:t>
            </a:r>
            <a:r>
              <a:rPr lang="cs-CZ" sz="2600" dirty="0" err="1"/>
              <a:t>learn</a:t>
            </a:r>
            <a:r>
              <a:rPr lang="cs-CZ" sz="2600" dirty="0"/>
              <a:t> </a:t>
            </a:r>
            <a:r>
              <a:rPr lang="cs-CZ" sz="2600" dirty="0" err="1"/>
              <a:t>during</a:t>
            </a:r>
            <a:r>
              <a:rPr lang="cs-CZ" sz="2600" dirty="0"/>
              <a:t> </a:t>
            </a:r>
            <a:r>
              <a:rPr lang="cs-CZ" sz="2600" dirty="0" err="1"/>
              <a:t>this</a:t>
            </a:r>
            <a:r>
              <a:rPr lang="cs-CZ" sz="2600" dirty="0"/>
              <a:t> </a:t>
            </a:r>
            <a:r>
              <a:rPr lang="cs-CZ" sz="2600" dirty="0" err="1"/>
              <a:t>week</a:t>
            </a:r>
            <a:r>
              <a:rPr lang="cs-CZ" sz="2600" dirty="0"/>
              <a:t> </a:t>
            </a:r>
          </a:p>
          <a:p>
            <a:r>
              <a:rPr lang="cs-CZ" sz="2600" dirty="0"/>
              <a:t>Max 5-10min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8424654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439B43-A169-790F-98F6-C0D70A615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2479" y="549133"/>
            <a:ext cx="1676104" cy="695409"/>
          </a:xfrm>
        </p:spPr>
        <p:txBody>
          <a:bodyPr anchor="b">
            <a:normAutofit/>
          </a:bodyPr>
          <a:lstStyle/>
          <a:p>
            <a:r>
              <a:rPr lang="cs-CZ" sz="3200" dirty="0"/>
              <a:t>Group 1.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EA83DF-35A8-9CC8-3C8E-C3F32BECC9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686300" cy="6858000"/>
          </a:xfrm>
          <a:prstGeom prst="rect">
            <a:avLst/>
          </a:prstGeom>
          <a:solidFill>
            <a:schemeClr val="bg1">
              <a:lumMod val="95000"/>
              <a:alpha val="88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6A29D64-B4CD-CEFF-8174-BCDB2EA45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123362" cy="6858000"/>
            <a:chOff x="12068638" y="0"/>
            <a:chExt cx="123362" cy="685800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5271C26-E797-25E4-4A2D-5AA7A104DB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0"/>
              <a:ext cx="123362" cy="6858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E4BD6EF-3C9D-3DEF-A540-84C50BAA5D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3527553"/>
              <a:ext cx="123362" cy="3330447"/>
            </a:xfrm>
            <a:prstGeom prst="rect">
              <a:avLst/>
            </a:prstGeom>
            <a:gradFill>
              <a:gsLst>
                <a:gs pos="27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Kuva 3">
            <a:extLst>
              <a:ext uri="{FF2B5EF4-FFF2-40B4-BE49-F238E27FC236}">
                <a16:creationId xmlns:a16="http://schemas.microsoft.com/office/drawing/2014/main" id="{BA500211-F035-A37B-F047-7EFF55F3F4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661" y="1244542"/>
            <a:ext cx="2967508" cy="1190264"/>
          </a:xfrm>
          <a:prstGeom prst="rect">
            <a:avLst/>
          </a:prstGeom>
        </p:spPr>
      </p:pic>
      <p:pic>
        <p:nvPicPr>
          <p:cNvPr id="6" name="Sisällön paikkamerkki 4" descr="Kuva, joka sisältää kohteen teksti, merkki, ruokailuvälineet, kuppi&#10;&#10;Kuvaus luotu automaattisesti">
            <a:extLst>
              <a:ext uri="{FF2B5EF4-FFF2-40B4-BE49-F238E27FC236}">
                <a16:creationId xmlns:a16="http://schemas.microsoft.com/office/drawing/2014/main" id="{E7AFDF61-A307-437E-8F78-8E65C550A39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5961" y="2632164"/>
            <a:ext cx="1582910" cy="1582910"/>
          </a:xfrm>
          <a:prstGeom prst="rect">
            <a:avLst/>
          </a:prstGeom>
        </p:spPr>
      </p:pic>
      <p:pic>
        <p:nvPicPr>
          <p:cNvPr id="4" name="Picture 3" descr="Screen Clipping">
            <a:extLst>
              <a:ext uri="{FF2B5EF4-FFF2-40B4-BE49-F238E27FC236}">
                <a16:creationId xmlns:a16="http://schemas.microsoft.com/office/drawing/2014/main" id="{31D3AA03-123A-436B-83E3-08F265D35C7D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210" y="4421446"/>
            <a:ext cx="1576409" cy="1593544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794AEA-EE2F-7751-3D81-00696917D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0" y="1641859"/>
            <a:ext cx="3788229" cy="1885693"/>
          </a:xfrm>
        </p:spPr>
        <p:txBody>
          <a:bodyPr anchor="t">
            <a:normAutofit fontScale="92500"/>
          </a:bodyPr>
          <a:lstStyle/>
          <a:p>
            <a:pPr indent="-171450">
              <a:lnSpc>
                <a:spcPct val="100000"/>
              </a:lnSpc>
              <a:spcAft>
                <a:spcPts val="800"/>
              </a:spcAft>
            </a:pPr>
            <a:r>
              <a:rPr lang="cs-CZ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Ahonen</a:t>
            </a:r>
            <a:r>
              <a:rPr lang="cs-CZ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Aleksi</a:t>
            </a:r>
            <a:r>
              <a:rPr lang="cs-CZ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Samuel</a:t>
            </a:r>
            <a:endParaRPr lang="cs-CZ" kern="100" dirty="0"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171450">
              <a:lnSpc>
                <a:spcPct val="100000"/>
              </a:lnSpc>
              <a:spcAft>
                <a:spcPts val="800"/>
              </a:spcAft>
            </a:pPr>
            <a:r>
              <a:rPr lang="cs-CZ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Chatziavraam</a:t>
            </a:r>
            <a:r>
              <a:rPr lang="cs-CZ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Nikolaos</a:t>
            </a:r>
          </a:p>
          <a:p>
            <a:pPr indent="-171450">
              <a:lnSpc>
                <a:spcPct val="100000"/>
              </a:lnSpc>
              <a:spcAft>
                <a:spcPts val="800"/>
              </a:spcAft>
            </a:pPr>
            <a:r>
              <a:rPr lang="cs-CZ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Koponen</a:t>
            </a:r>
            <a:r>
              <a:rPr lang="cs-CZ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Kristina</a:t>
            </a:r>
            <a:endParaRPr lang="cs-CZ" kern="0" dirty="0"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0D9796C8-0371-B688-68EE-45EECA8FF539}"/>
              </a:ext>
            </a:extLst>
          </p:cNvPr>
          <p:cNvSpPr txBox="1">
            <a:spLocks/>
          </p:cNvSpPr>
          <p:nvPr/>
        </p:nvSpPr>
        <p:spPr>
          <a:xfrm>
            <a:off x="4809663" y="3911484"/>
            <a:ext cx="6996855" cy="24355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>
              <a:tabLst>
                <a:tab pos="457200" algn="l"/>
              </a:tabLst>
            </a:pPr>
            <a:r>
              <a:rPr lang="en-GB" sz="2400" dirty="0">
                <a:solidFill>
                  <a:srgbClr val="0D0D0D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What are the differences in bachelor's studies among countries (e.g., number of years, semesters, organization of education, state practice vs. private hospitals, scholarships, forms of study – present/combined, number of students in one year, etc.)?</a:t>
            </a:r>
            <a:endParaRPr lang="cs-CZ" sz="2400" dirty="0">
              <a:effectLst/>
              <a:latin typeface="Aptos" panose="020B00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7FCE8E1-C84E-7772-99E5-E950D8604782}"/>
              </a:ext>
            </a:extLst>
          </p:cNvPr>
          <p:cNvSpPr txBox="1"/>
          <p:nvPr/>
        </p:nvSpPr>
        <p:spPr>
          <a:xfrm>
            <a:off x="8988583" y="1923094"/>
            <a:ext cx="3049351" cy="9335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430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Koritsi</a:t>
            </a:r>
            <a:r>
              <a:rPr lang="cs-CZ" sz="24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Eleni</a:t>
            </a:r>
          </a:p>
          <a:p>
            <a:pPr marL="11430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kern="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Feitová</a:t>
            </a:r>
            <a:r>
              <a:rPr lang="cs-CZ" sz="2400" kern="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Anna</a:t>
            </a:r>
          </a:p>
        </p:txBody>
      </p:sp>
    </p:spTree>
    <p:extLst>
      <p:ext uri="{BB962C8B-B14F-4D97-AF65-F5344CB8AC3E}">
        <p14:creationId xmlns:p14="http://schemas.microsoft.com/office/powerpoint/2010/main" val="24860521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439B43-A169-790F-98F6-C0D70A615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4918" y="510988"/>
            <a:ext cx="2104386" cy="695409"/>
          </a:xfrm>
        </p:spPr>
        <p:txBody>
          <a:bodyPr anchor="b">
            <a:normAutofit/>
          </a:bodyPr>
          <a:lstStyle/>
          <a:p>
            <a:r>
              <a:rPr lang="cs-CZ" sz="3200" dirty="0"/>
              <a:t>Group 2.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EA83DF-35A8-9CC8-3C8E-C3F32BECC9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686300" cy="6858000"/>
          </a:xfrm>
          <a:prstGeom prst="rect">
            <a:avLst/>
          </a:prstGeom>
          <a:solidFill>
            <a:schemeClr val="bg1">
              <a:lumMod val="95000"/>
              <a:alpha val="88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6A29D64-B4CD-CEFF-8174-BCDB2EA45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123362" cy="6858000"/>
            <a:chOff x="12068638" y="0"/>
            <a:chExt cx="123362" cy="685800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5271C26-E797-25E4-4A2D-5AA7A104DB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0"/>
              <a:ext cx="123362" cy="6858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E4BD6EF-3C9D-3DEF-A540-84C50BAA5D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3527553"/>
              <a:ext cx="123362" cy="3330447"/>
            </a:xfrm>
            <a:prstGeom prst="rect">
              <a:avLst/>
            </a:prstGeom>
            <a:gradFill>
              <a:gsLst>
                <a:gs pos="27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Kuva 3">
            <a:extLst>
              <a:ext uri="{FF2B5EF4-FFF2-40B4-BE49-F238E27FC236}">
                <a16:creationId xmlns:a16="http://schemas.microsoft.com/office/drawing/2014/main" id="{BA500211-F035-A37B-F047-7EFF55F3F4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661" y="1244542"/>
            <a:ext cx="2967508" cy="1190264"/>
          </a:xfrm>
          <a:prstGeom prst="rect">
            <a:avLst/>
          </a:prstGeom>
        </p:spPr>
      </p:pic>
      <p:pic>
        <p:nvPicPr>
          <p:cNvPr id="6" name="Sisällön paikkamerkki 4" descr="Kuva, joka sisältää kohteen teksti, merkki, ruokailuvälineet, kuppi&#10;&#10;Kuvaus luotu automaattisesti">
            <a:extLst>
              <a:ext uri="{FF2B5EF4-FFF2-40B4-BE49-F238E27FC236}">
                <a16:creationId xmlns:a16="http://schemas.microsoft.com/office/drawing/2014/main" id="{E7AFDF61-A307-437E-8F78-8E65C550A39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5961" y="2632164"/>
            <a:ext cx="1582910" cy="1582910"/>
          </a:xfrm>
          <a:prstGeom prst="rect">
            <a:avLst/>
          </a:prstGeom>
        </p:spPr>
      </p:pic>
      <p:pic>
        <p:nvPicPr>
          <p:cNvPr id="4" name="Picture 3" descr="Screen Clipping">
            <a:extLst>
              <a:ext uri="{FF2B5EF4-FFF2-40B4-BE49-F238E27FC236}">
                <a16:creationId xmlns:a16="http://schemas.microsoft.com/office/drawing/2014/main" id="{31D3AA03-123A-436B-83E3-08F265D35C7D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210" y="4421446"/>
            <a:ext cx="1576409" cy="1593544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794AEA-EE2F-7751-3D81-00696917D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0237" y="1839674"/>
            <a:ext cx="3366874" cy="1925566"/>
          </a:xfrm>
        </p:spPr>
        <p:txBody>
          <a:bodyPr anchor="t">
            <a:normAutofit/>
          </a:bodyPr>
          <a:lstStyle/>
          <a:p>
            <a:pPr>
              <a:lnSpc>
                <a:spcPct val="75000"/>
              </a:lnSpc>
              <a:spcAft>
                <a:spcPts val="800"/>
              </a:spcAft>
            </a:pPr>
            <a:r>
              <a:rPr lang="cs-CZ" kern="100" dirty="0" err="1"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cs-CZ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uvonen</a:t>
            </a:r>
            <a:r>
              <a:rPr lang="cs-CZ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Wilppu</a:t>
            </a:r>
            <a:endParaRPr lang="cs-CZ" kern="100" dirty="0"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75000"/>
              </a:lnSpc>
              <a:spcAft>
                <a:spcPts val="800"/>
              </a:spcAft>
            </a:pPr>
            <a:r>
              <a:rPr lang="cs-CZ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Pekkala</a:t>
            </a:r>
            <a:r>
              <a:rPr lang="cs-CZ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Salla</a:t>
            </a:r>
            <a:endParaRPr lang="cs-CZ" kern="1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75000"/>
              </a:lnSpc>
              <a:spcAft>
                <a:spcPts val="800"/>
              </a:spcAft>
            </a:pPr>
            <a:r>
              <a:rPr lang="cs-CZ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Sampazioti</a:t>
            </a:r>
            <a:r>
              <a:rPr lang="cs-CZ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Dimitra</a:t>
            </a:r>
            <a:endParaRPr lang="cs-CZ" kern="1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0D9796C8-0371-B688-68EE-45EECA8FF539}"/>
              </a:ext>
            </a:extLst>
          </p:cNvPr>
          <p:cNvSpPr txBox="1">
            <a:spLocks/>
          </p:cNvSpPr>
          <p:nvPr/>
        </p:nvSpPr>
        <p:spPr>
          <a:xfrm>
            <a:off x="5020237" y="4100053"/>
            <a:ext cx="6786281" cy="2246960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>
              <a:tabLst>
                <a:tab pos="457200" algn="l"/>
              </a:tabLst>
            </a:pPr>
            <a:r>
              <a:rPr lang="en-GB" dirty="0">
                <a:solidFill>
                  <a:srgbClr val="0D0D0D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What are the differences in postgraduate education among countries (specialized courses, master’s programs, Ph.D. programs, attestations, is it common to continue with postgraduate education, etc.)?</a:t>
            </a:r>
            <a:endParaRPr lang="cs-CZ" dirty="0">
              <a:effectLst/>
              <a:latin typeface="Aptos" panose="020B00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7FCE8E1-C84E-7772-99E5-E950D8604782}"/>
              </a:ext>
            </a:extLst>
          </p:cNvPr>
          <p:cNvSpPr txBox="1"/>
          <p:nvPr/>
        </p:nvSpPr>
        <p:spPr>
          <a:xfrm>
            <a:off x="8200103" y="1854070"/>
            <a:ext cx="3843255" cy="11614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4300" indent="-28575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Miteloudis</a:t>
            </a:r>
            <a:r>
              <a:rPr lang="cs-CZ" sz="2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sz="2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Garyfallos</a:t>
            </a:r>
            <a:endParaRPr lang="cs-CZ" sz="2800" kern="0" dirty="0"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-28575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Lefa</a:t>
            </a:r>
            <a:r>
              <a:rPr lang="cs-CZ" sz="2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Eva </a:t>
            </a:r>
          </a:p>
        </p:txBody>
      </p:sp>
    </p:spTree>
    <p:extLst>
      <p:ext uri="{BB962C8B-B14F-4D97-AF65-F5344CB8AC3E}">
        <p14:creationId xmlns:p14="http://schemas.microsoft.com/office/powerpoint/2010/main" val="2188292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439B43-A169-790F-98F6-C0D70A615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5701" y="549133"/>
            <a:ext cx="2012431" cy="695409"/>
          </a:xfrm>
        </p:spPr>
        <p:txBody>
          <a:bodyPr anchor="b">
            <a:normAutofit/>
          </a:bodyPr>
          <a:lstStyle/>
          <a:p>
            <a:r>
              <a:rPr lang="cs-CZ" sz="3200" dirty="0"/>
              <a:t>Group 3.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EA83DF-35A8-9CC8-3C8E-C3F32BECC9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686300" cy="6858000"/>
          </a:xfrm>
          <a:prstGeom prst="rect">
            <a:avLst/>
          </a:prstGeom>
          <a:solidFill>
            <a:schemeClr val="bg1">
              <a:lumMod val="95000"/>
              <a:alpha val="88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6A29D64-B4CD-CEFF-8174-BCDB2EA45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123362" cy="6858000"/>
            <a:chOff x="12068638" y="0"/>
            <a:chExt cx="123362" cy="685800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5271C26-E797-25E4-4A2D-5AA7A104DB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0"/>
              <a:ext cx="123362" cy="6858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E4BD6EF-3C9D-3DEF-A540-84C50BAA5D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3527553"/>
              <a:ext cx="123362" cy="3330447"/>
            </a:xfrm>
            <a:prstGeom prst="rect">
              <a:avLst/>
            </a:prstGeom>
            <a:gradFill>
              <a:gsLst>
                <a:gs pos="27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Kuva 3">
            <a:extLst>
              <a:ext uri="{FF2B5EF4-FFF2-40B4-BE49-F238E27FC236}">
                <a16:creationId xmlns:a16="http://schemas.microsoft.com/office/drawing/2014/main" id="{BA500211-F035-A37B-F047-7EFF55F3F4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661" y="1244542"/>
            <a:ext cx="2967508" cy="1190264"/>
          </a:xfrm>
          <a:prstGeom prst="rect">
            <a:avLst/>
          </a:prstGeom>
        </p:spPr>
      </p:pic>
      <p:pic>
        <p:nvPicPr>
          <p:cNvPr id="6" name="Sisällön paikkamerkki 4" descr="Kuva, joka sisältää kohteen teksti, merkki, ruokailuvälineet, kuppi&#10;&#10;Kuvaus luotu automaattisesti">
            <a:extLst>
              <a:ext uri="{FF2B5EF4-FFF2-40B4-BE49-F238E27FC236}">
                <a16:creationId xmlns:a16="http://schemas.microsoft.com/office/drawing/2014/main" id="{E7AFDF61-A307-437E-8F78-8E65C550A39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5961" y="2632164"/>
            <a:ext cx="1582910" cy="1582910"/>
          </a:xfrm>
          <a:prstGeom prst="rect">
            <a:avLst/>
          </a:prstGeom>
        </p:spPr>
      </p:pic>
      <p:pic>
        <p:nvPicPr>
          <p:cNvPr id="4" name="Picture 3" descr="Screen Clipping">
            <a:extLst>
              <a:ext uri="{FF2B5EF4-FFF2-40B4-BE49-F238E27FC236}">
                <a16:creationId xmlns:a16="http://schemas.microsoft.com/office/drawing/2014/main" id="{31D3AA03-123A-436B-83E3-08F265D35C7D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210" y="4421446"/>
            <a:ext cx="1576409" cy="1593544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794AEA-EE2F-7751-3D81-00696917D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7370" y="1534521"/>
            <a:ext cx="4204446" cy="2195286"/>
          </a:xfrm>
        </p:spPr>
        <p:txBody>
          <a:bodyPr anchor="t">
            <a:normAutofit/>
          </a:bodyPr>
          <a:lstStyle/>
          <a:p>
            <a:pPr>
              <a:lnSpc>
                <a:spcPct val="75000"/>
              </a:lnSpc>
              <a:spcAft>
                <a:spcPts val="800"/>
              </a:spcAft>
            </a:pPr>
            <a:r>
              <a:rPr lang="cs-CZ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Kinnunen</a:t>
            </a:r>
            <a:r>
              <a:rPr lang="cs-CZ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Juuso</a:t>
            </a:r>
            <a:endParaRPr lang="cs-CZ" kern="1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75000"/>
              </a:lnSpc>
              <a:spcAft>
                <a:spcPts val="800"/>
              </a:spcAft>
            </a:pPr>
            <a:r>
              <a:rPr lang="cs-CZ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Κazantzidou</a:t>
            </a:r>
            <a:r>
              <a:rPr lang="cs-CZ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Sofia-Maria</a:t>
            </a:r>
          </a:p>
          <a:p>
            <a:pPr>
              <a:lnSpc>
                <a:spcPct val="75000"/>
              </a:lnSpc>
              <a:spcAft>
                <a:spcPts val="800"/>
              </a:spcAft>
            </a:pPr>
            <a:r>
              <a:rPr lang="cs-CZ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Doulopoulou</a:t>
            </a:r>
            <a:r>
              <a:rPr lang="cs-CZ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Elissavet</a:t>
            </a:r>
            <a:endParaRPr lang="cs-CZ" kern="0" dirty="0"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75000"/>
              </a:lnSpc>
              <a:spcAft>
                <a:spcPts val="800"/>
              </a:spcAft>
            </a:pPr>
            <a:r>
              <a:rPr lang="cs-CZ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Malich</a:t>
            </a:r>
            <a:r>
              <a:rPr lang="cs-CZ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Marek</a:t>
            </a:r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0D9796C8-0371-B688-68EE-45EECA8FF539}"/>
              </a:ext>
            </a:extLst>
          </p:cNvPr>
          <p:cNvSpPr txBox="1">
            <a:spLocks/>
          </p:cNvSpPr>
          <p:nvPr/>
        </p:nvSpPr>
        <p:spPr>
          <a:xfrm>
            <a:off x="4948607" y="4383301"/>
            <a:ext cx="6786281" cy="19255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>
              <a:tabLst>
                <a:tab pos="457200" algn="l"/>
              </a:tabLst>
            </a:pPr>
            <a:r>
              <a:rPr lang="en-GB" dirty="0">
                <a:solidFill>
                  <a:srgbClr val="0D0D0D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How is the role of physiotherapy perceived in society (social prestige, salary, position among physicians, etc.)?</a:t>
            </a:r>
            <a:endParaRPr lang="cs-CZ" dirty="0">
              <a:effectLst/>
              <a:latin typeface="Aptos" panose="020B00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610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439B43-A169-790F-98F6-C0D70A615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2442" y="419433"/>
            <a:ext cx="1989466" cy="695409"/>
          </a:xfrm>
        </p:spPr>
        <p:txBody>
          <a:bodyPr anchor="b">
            <a:normAutofit/>
          </a:bodyPr>
          <a:lstStyle/>
          <a:p>
            <a:r>
              <a:rPr lang="cs-CZ" sz="3200" dirty="0"/>
              <a:t>Group 4.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EA83DF-35A8-9CC8-3C8E-C3F32BECC9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686300" cy="6858000"/>
          </a:xfrm>
          <a:prstGeom prst="rect">
            <a:avLst/>
          </a:prstGeom>
          <a:solidFill>
            <a:schemeClr val="bg1">
              <a:lumMod val="95000"/>
              <a:alpha val="88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6A29D64-B4CD-CEFF-8174-BCDB2EA45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123362" cy="6858000"/>
            <a:chOff x="12068638" y="0"/>
            <a:chExt cx="123362" cy="685800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5271C26-E797-25E4-4A2D-5AA7A104DB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0"/>
              <a:ext cx="123362" cy="6858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E4BD6EF-3C9D-3DEF-A540-84C50BAA5D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3527553"/>
              <a:ext cx="123362" cy="3330447"/>
            </a:xfrm>
            <a:prstGeom prst="rect">
              <a:avLst/>
            </a:prstGeom>
            <a:gradFill>
              <a:gsLst>
                <a:gs pos="27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Kuva 3">
            <a:extLst>
              <a:ext uri="{FF2B5EF4-FFF2-40B4-BE49-F238E27FC236}">
                <a16:creationId xmlns:a16="http://schemas.microsoft.com/office/drawing/2014/main" id="{BA500211-F035-A37B-F047-7EFF55F3F4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661" y="1244542"/>
            <a:ext cx="2967508" cy="1190264"/>
          </a:xfrm>
          <a:prstGeom prst="rect">
            <a:avLst/>
          </a:prstGeom>
        </p:spPr>
      </p:pic>
      <p:pic>
        <p:nvPicPr>
          <p:cNvPr id="6" name="Sisällön paikkamerkki 4" descr="Kuva, joka sisältää kohteen teksti, merkki, ruokailuvälineet, kuppi&#10;&#10;Kuvaus luotu automaattisesti">
            <a:extLst>
              <a:ext uri="{FF2B5EF4-FFF2-40B4-BE49-F238E27FC236}">
                <a16:creationId xmlns:a16="http://schemas.microsoft.com/office/drawing/2014/main" id="{E7AFDF61-A307-437E-8F78-8E65C550A39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5961" y="2632164"/>
            <a:ext cx="1582910" cy="1582910"/>
          </a:xfrm>
          <a:prstGeom prst="rect">
            <a:avLst/>
          </a:prstGeom>
        </p:spPr>
      </p:pic>
      <p:pic>
        <p:nvPicPr>
          <p:cNvPr id="4" name="Picture 3" descr="Screen Clipping">
            <a:extLst>
              <a:ext uri="{FF2B5EF4-FFF2-40B4-BE49-F238E27FC236}">
                <a16:creationId xmlns:a16="http://schemas.microsoft.com/office/drawing/2014/main" id="{31D3AA03-123A-436B-83E3-08F265D35C7D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210" y="4421446"/>
            <a:ext cx="1576409" cy="1593544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794AEA-EE2F-7751-3D81-00696917D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1769" y="1816129"/>
            <a:ext cx="3316940" cy="1572872"/>
          </a:xfrm>
        </p:spPr>
        <p:txBody>
          <a:bodyPr anchor="t">
            <a:normAutofit/>
          </a:bodyPr>
          <a:lstStyle/>
          <a:p>
            <a:pPr>
              <a:lnSpc>
                <a:spcPct val="75000"/>
              </a:lnSpc>
              <a:spcAft>
                <a:spcPts val="800"/>
              </a:spcAft>
            </a:pPr>
            <a:r>
              <a:rPr lang="cs-CZ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Kivim</a:t>
            </a:r>
            <a:r>
              <a:rPr lang="cs-CZ" b="0" i="0" u="none" strike="noStrike" dirty="0" err="1">
                <a:effectLst/>
                <a:highlight>
                  <a:srgbClr val="FFFFFF"/>
                </a:highlight>
              </a:rPr>
              <a:t>ä</a:t>
            </a:r>
            <a:r>
              <a:rPr lang="cs-CZ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cs-CZ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Arttu</a:t>
            </a:r>
            <a:endParaRPr lang="cs-CZ" kern="100" dirty="0"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75000"/>
              </a:lnSpc>
              <a:spcAft>
                <a:spcPts val="800"/>
              </a:spcAft>
            </a:pPr>
            <a:r>
              <a:rPr lang="cs-CZ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Sina</a:t>
            </a:r>
            <a:r>
              <a:rPr lang="cs-CZ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Suela</a:t>
            </a:r>
            <a:endParaRPr lang="cs-CZ" kern="0" dirty="0"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75000"/>
              </a:lnSpc>
              <a:spcAft>
                <a:spcPts val="800"/>
              </a:spcAft>
            </a:pPr>
            <a:r>
              <a:rPr lang="cs-CZ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Roussi</a:t>
            </a:r>
            <a:r>
              <a:rPr lang="cs-CZ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Eleftheria</a:t>
            </a:r>
            <a:endParaRPr lang="cs-CZ" kern="0" dirty="0"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0D9796C8-0371-B688-68EE-45EECA8FF539}"/>
              </a:ext>
            </a:extLst>
          </p:cNvPr>
          <p:cNvSpPr txBox="1">
            <a:spLocks/>
          </p:cNvSpPr>
          <p:nvPr/>
        </p:nvSpPr>
        <p:spPr>
          <a:xfrm>
            <a:off x="4944034" y="4089424"/>
            <a:ext cx="6786281" cy="192556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>
              <a:tabLst>
                <a:tab pos="457200" algn="l"/>
              </a:tabLst>
            </a:pPr>
            <a:r>
              <a:rPr lang="en-GB" dirty="0">
                <a:solidFill>
                  <a:srgbClr val="0D0D0D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Who are the prominent personalities in rehabilitation and physiotherapy, and what is their influence on the development of rehabilitation/physiotherapy practices in different countries?</a:t>
            </a:r>
            <a:endParaRPr lang="cs-CZ" dirty="0">
              <a:effectLst/>
              <a:latin typeface="Aptos" panose="020B00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3F51DC4-CF78-60B7-79E1-6D32C422BBF8}"/>
              </a:ext>
            </a:extLst>
          </p:cNvPr>
          <p:cNvSpPr txBox="1"/>
          <p:nvPr/>
        </p:nvSpPr>
        <p:spPr>
          <a:xfrm>
            <a:off x="8518709" y="2030226"/>
            <a:ext cx="3316940" cy="8598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7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Rendl Michael</a:t>
            </a:r>
          </a:p>
          <a:p>
            <a:pPr marL="285750" indent="-285750">
              <a:lnSpc>
                <a:spcPct val="7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Holanová Pavlína</a:t>
            </a:r>
            <a:endParaRPr lang="cs-CZ" sz="2000" kern="1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656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439B43-A169-790F-98F6-C0D70A615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9971" y="549133"/>
            <a:ext cx="1941499" cy="695409"/>
          </a:xfrm>
        </p:spPr>
        <p:txBody>
          <a:bodyPr anchor="b">
            <a:normAutofit/>
          </a:bodyPr>
          <a:lstStyle/>
          <a:p>
            <a:r>
              <a:rPr lang="cs-CZ" sz="3200" dirty="0"/>
              <a:t>Group 5.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EA83DF-35A8-9CC8-3C8E-C3F32BECC9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686300" cy="6858000"/>
          </a:xfrm>
          <a:prstGeom prst="rect">
            <a:avLst/>
          </a:prstGeom>
          <a:solidFill>
            <a:schemeClr val="bg1">
              <a:lumMod val="95000"/>
              <a:alpha val="88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6A29D64-B4CD-CEFF-8174-BCDB2EA45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123362" cy="6858000"/>
            <a:chOff x="12068638" y="0"/>
            <a:chExt cx="123362" cy="685800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5271C26-E797-25E4-4A2D-5AA7A104DB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0"/>
              <a:ext cx="123362" cy="6858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E4BD6EF-3C9D-3DEF-A540-84C50BAA5D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3527553"/>
              <a:ext cx="123362" cy="3330447"/>
            </a:xfrm>
            <a:prstGeom prst="rect">
              <a:avLst/>
            </a:prstGeom>
            <a:gradFill>
              <a:gsLst>
                <a:gs pos="27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Kuva 3">
            <a:extLst>
              <a:ext uri="{FF2B5EF4-FFF2-40B4-BE49-F238E27FC236}">
                <a16:creationId xmlns:a16="http://schemas.microsoft.com/office/drawing/2014/main" id="{BA500211-F035-A37B-F047-7EFF55F3F4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661" y="1244542"/>
            <a:ext cx="2967508" cy="1190264"/>
          </a:xfrm>
          <a:prstGeom prst="rect">
            <a:avLst/>
          </a:prstGeom>
        </p:spPr>
      </p:pic>
      <p:pic>
        <p:nvPicPr>
          <p:cNvPr id="6" name="Sisällön paikkamerkki 4" descr="Kuva, joka sisältää kohteen teksti, merkki, ruokailuvälineet, kuppi&#10;&#10;Kuvaus luotu automaattisesti">
            <a:extLst>
              <a:ext uri="{FF2B5EF4-FFF2-40B4-BE49-F238E27FC236}">
                <a16:creationId xmlns:a16="http://schemas.microsoft.com/office/drawing/2014/main" id="{E7AFDF61-A307-437E-8F78-8E65C550A39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5961" y="2632164"/>
            <a:ext cx="1582910" cy="1582910"/>
          </a:xfrm>
          <a:prstGeom prst="rect">
            <a:avLst/>
          </a:prstGeom>
        </p:spPr>
      </p:pic>
      <p:pic>
        <p:nvPicPr>
          <p:cNvPr id="4" name="Picture 3" descr="Screen Clipping">
            <a:extLst>
              <a:ext uri="{FF2B5EF4-FFF2-40B4-BE49-F238E27FC236}">
                <a16:creationId xmlns:a16="http://schemas.microsoft.com/office/drawing/2014/main" id="{31D3AA03-123A-436B-83E3-08F265D35C7D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210" y="4421446"/>
            <a:ext cx="1576409" cy="1593544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794AEA-EE2F-7751-3D81-00696917D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7208" y="1532953"/>
            <a:ext cx="3661124" cy="2268059"/>
          </a:xfrm>
        </p:spPr>
        <p:txBody>
          <a:bodyPr anchor="t">
            <a:normAutofit/>
          </a:bodyPr>
          <a:lstStyle/>
          <a:p>
            <a:pPr>
              <a:lnSpc>
                <a:spcPct val="75000"/>
              </a:lnSpc>
              <a:spcAft>
                <a:spcPts val="800"/>
              </a:spcAft>
            </a:pPr>
            <a:r>
              <a:rPr lang="cs-CZ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Lappalainen</a:t>
            </a:r>
            <a:r>
              <a:rPr lang="cs-CZ" dirty="0"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Jarkko</a:t>
            </a:r>
            <a:r>
              <a:rPr lang="cs-CZ" dirty="0"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Joonas</a:t>
            </a:r>
            <a:endParaRPr lang="cs-CZ" dirty="0"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75000"/>
              </a:lnSpc>
              <a:spcAft>
                <a:spcPts val="800"/>
              </a:spcAft>
            </a:pPr>
            <a:r>
              <a:rPr lang="cs-CZ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Karageorgou</a:t>
            </a:r>
            <a:r>
              <a:rPr lang="cs-CZ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 </a:t>
            </a:r>
            <a:r>
              <a:rPr lang="cs-CZ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Fani</a:t>
            </a:r>
            <a:endParaRPr lang="cs-CZ" kern="0" dirty="0">
              <a:effectLst/>
              <a:latin typeface="Aptos" panose="020B00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75000"/>
              </a:lnSpc>
              <a:spcAft>
                <a:spcPts val="800"/>
              </a:spcAft>
            </a:pPr>
            <a:r>
              <a:rPr lang="cs-CZ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Lalas</a:t>
            </a:r>
            <a:r>
              <a:rPr lang="cs-CZ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 </a:t>
            </a:r>
            <a:r>
              <a:rPr lang="cs-CZ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Ioakeim</a:t>
            </a:r>
            <a:r>
              <a:rPr lang="cs-CZ" dirty="0">
                <a:effectLst/>
                <a:latin typeface="Aptos" panose="020B0004020202020204" pitchFamily="34" charset="0"/>
              </a:rPr>
              <a:t> </a:t>
            </a:r>
            <a:endParaRPr lang="cs-CZ" kern="0" dirty="0"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0D9796C8-0371-B688-68EE-45EECA8FF539}"/>
              </a:ext>
            </a:extLst>
          </p:cNvPr>
          <p:cNvSpPr txBox="1">
            <a:spLocks/>
          </p:cNvSpPr>
          <p:nvPr/>
        </p:nvSpPr>
        <p:spPr>
          <a:xfrm>
            <a:off x="4944034" y="4089424"/>
            <a:ext cx="6786281" cy="192556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>
              <a:tabLst>
                <a:tab pos="457200" algn="l"/>
              </a:tabLst>
            </a:pPr>
            <a:r>
              <a:rPr lang="en-GB" dirty="0">
                <a:solidFill>
                  <a:srgbClr val="0D0D0D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What are the differences in physiotherapy methods and approaches (hands-on/off) among countries? (child/adult approaches, use of robotic rehabilitation/manual techniques, etc.)</a:t>
            </a: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3F51DC4-CF78-60B7-79E1-6D32C422BBF8}"/>
              </a:ext>
            </a:extLst>
          </p:cNvPr>
          <p:cNvSpPr txBox="1"/>
          <p:nvPr/>
        </p:nvSpPr>
        <p:spPr>
          <a:xfrm>
            <a:off x="8798859" y="2202238"/>
            <a:ext cx="3393140" cy="8598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7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Hrušková Kateřina</a:t>
            </a:r>
          </a:p>
          <a:p>
            <a:pPr marL="285750" indent="-285750">
              <a:lnSpc>
                <a:spcPct val="7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Voráčková Klára</a:t>
            </a:r>
            <a:r>
              <a:rPr lang="cs-CZ" sz="2800" dirty="0">
                <a:effectLst/>
                <a:latin typeface="Aptos" panose="020B0004020202020204" pitchFamily="34" charset="0"/>
              </a:rPr>
              <a:t> </a:t>
            </a:r>
            <a:endParaRPr lang="cs-CZ" sz="2800" kern="1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931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439B43-A169-790F-98F6-C0D70A615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6297" y="549133"/>
            <a:ext cx="1821756" cy="695409"/>
          </a:xfrm>
        </p:spPr>
        <p:txBody>
          <a:bodyPr anchor="b">
            <a:normAutofit/>
          </a:bodyPr>
          <a:lstStyle/>
          <a:p>
            <a:r>
              <a:rPr lang="cs-CZ" sz="3200" dirty="0"/>
              <a:t>Group 6.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EA83DF-35A8-9CC8-3C8E-C3F32BECC9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686300" cy="6858000"/>
          </a:xfrm>
          <a:prstGeom prst="rect">
            <a:avLst/>
          </a:prstGeom>
          <a:solidFill>
            <a:schemeClr val="bg1">
              <a:lumMod val="95000"/>
              <a:alpha val="88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6A29D64-B4CD-CEFF-8174-BCDB2EA45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123362" cy="6858000"/>
            <a:chOff x="12068638" y="0"/>
            <a:chExt cx="123362" cy="685800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5271C26-E797-25E4-4A2D-5AA7A104DB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0"/>
              <a:ext cx="123362" cy="6858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E4BD6EF-3C9D-3DEF-A540-84C50BAA5D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3527553"/>
              <a:ext cx="123362" cy="3330447"/>
            </a:xfrm>
            <a:prstGeom prst="rect">
              <a:avLst/>
            </a:prstGeom>
            <a:gradFill>
              <a:gsLst>
                <a:gs pos="27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Kuva 3">
            <a:extLst>
              <a:ext uri="{FF2B5EF4-FFF2-40B4-BE49-F238E27FC236}">
                <a16:creationId xmlns:a16="http://schemas.microsoft.com/office/drawing/2014/main" id="{BA500211-F035-A37B-F047-7EFF55F3F4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661" y="1244542"/>
            <a:ext cx="2967508" cy="1190264"/>
          </a:xfrm>
          <a:prstGeom prst="rect">
            <a:avLst/>
          </a:prstGeom>
        </p:spPr>
      </p:pic>
      <p:pic>
        <p:nvPicPr>
          <p:cNvPr id="6" name="Sisällön paikkamerkki 4" descr="Kuva, joka sisältää kohteen teksti, merkki, ruokailuvälineet, kuppi&#10;&#10;Kuvaus luotu automaattisesti">
            <a:extLst>
              <a:ext uri="{FF2B5EF4-FFF2-40B4-BE49-F238E27FC236}">
                <a16:creationId xmlns:a16="http://schemas.microsoft.com/office/drawing/2014/main" id="{E7AFDF61-A307-437E-8F78-8E65C550A39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5961" y="2632164"/>
            <a:ext cx="1582910" cy="1582910"/>
          </a:xfrm>
          <a:prstGeom prst="rect">
            <a:avLst/>
          </a:prstGeom>
        </p:spPr>
      </p:pic>
      <p:pic>
        <p:nvPicPr>
          <p:cNvPr id="4" name="Picture 3" descr="Screen Clipping">
            <a:extLst>
              <a:ext uri="{FF2B5EF4-FFF2-40B4-BE49-F238E27FC236}">
                <a16:creationId xmlns:a16="http://schemas.microsoft.com/office/drawing/2014/main" id="{31D3AA03-123A-436B-83E3-08F265D35C7D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210" y="4421446"/>
            <a:ext cx="1576409" cy="1593544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794AEA-EE2F-7751-3D81-00696917D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6893" y="1667045"/>
            <a:ext cx="3470623" cy="2467178"/>
          </a:xfrm>
        </p:spPr>
        <p:txBody>
          <a:bodyPr anchor="t">
            <a:normAutofit fontScale="92500"/>
          </a:bodyPr>
          <a:lstStyle/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cs-CZ" sz="2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cs-CZ" sz="2600" b="0" i="0" u="none" strike="noStrike" dirty="0" err="1">
                <a:effectLst/>
                <a:highlight>
                  <a:srgbClr val="FFFFFF"/>
                </a:highlight>
              </a:rPr>
              <a:t>ä</a:t>
            </a:r>
            <a:r>
              <a:rPr lang="cs-CZ" sz="2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sz="2600" b="0" i="0" u="none" strike="noStrike" dirty="0" err="1">
                <a:effectLst/>
                <a:highlight>
                  <a:srgbClr val="FFFFFF"/>
                </a:highlight>
              </a:rPr>
              <a:t>ä</a:t>
            </a:r>
            <a:r>
              <a:rPr lang="cs-CZ" sz="2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nen</a:t>
            </a:r>
            <a:r>
              <a:rPr lang="cs-CZ" sz="2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Eetu</a:t>
            </a:r>
            <a:r>
              <a:rPr lang="cs-CZ" sz="2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Antti</a:t>
            </a:r>
            <a:r>
              <a:rPr lang="cs-CZ" sz="2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Matias</a:t>
            </a: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cs-CZ" sz="2600" kern="0" dirty="0" err="1">
                <a:effectLst/>
                <a:ea typeface="Times New Roman" panose="02020603050405020304" pitchFamily="18" charset="0"/>
              </a:rPr>
              <a:t>Kalogeraki</a:t>
            </a:r>
            <a:r>
              <a:rPr lang="cs-CZ" sz="2600" kern="0" dirty="0">
                <a:effectLst/>
                <a:ea typeface="Times New Roman" panose="02020603050405020304" pitchFamily="18" charset="0"/>
              </a:rPr>
              <a:t> </a:t>
            </a:r>
            <a:r>
              <a:rPr lang="cs-CZ" sz="2600" kern="0" dirty="0" err="1">
                <a:effectLst/>
                <a:ea typeface="Times New Roman" panose="02020603050405020304" pitchFamily="18" charset="0"/>
              </a:rPr>
              <a:t>Chrysoula</a:t>
            </a:r>
            <a:r>
              <a:rPr lang="cs-CZ" sz="2600" kern="0" dirty="0">
                <a:effectLst/>
                <a:ea typeface="Times New Roman" panose="02020603050405020304" pitchFamily="18" charset="0"/>
              </a:rPr>
              <a:t> </a:t>
            </a:r>
            <a:r>
              <a:rPr lang="cs-CZ" sz="2600" kern="0" dirty="0">
                <a:ea typeface="Times New Roman" panose="02020603050405020304" pitchFamily="18" charset="0"/>
              </a:rPr>
              <a:t>M</a:t>
            </a:r>
            <a:r>
              <a:rPr lang="cs-CZ" sz="2600" kern="0" dirty="0">
                <a:effectLst/>
                <a:ea typeface="Times New Roman" panose="02020603050405020304" pitchFamily="18" charset="0"/>
              </a:rPr>
              <a:t>aria</a:t>
            </a:r>
            <a:endParaRPr lang="cs-CZ" sz="2600" kern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cs-CZ" sz="2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Lioliopoulos</a:t>
            </a:r>
            <a:r>
              <a:rPr lang="cs-CZ" sz="2600" kern="0" dirty="0">
                <a:effectLst/>
                <a:ea typeface="Times New Roman" panose="02020603050405020304" pitchFamily="18" charset="0"/>
              </a:rPr>
              <a:t> Vasileios</a:t>
            </a:r>
            <a:r>
              <a:rPr lang="cs-CZ" sz="2600" dirty="0">
                <a:effectLst/>
              </a:rPr>
              <a:t> </a:t>
            </a:r>
            <a:endParaRPr lang="cs-CZ" sz="2600" kern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0D9796C8-0371-B688-68EE-45EECA8FF539}"/>
              </a:ext>
            </a:extLst>
          </p:cNvPr>
          <p:cNvSpPr txBox="1">
            <a:spLocks/>
          </p:cNvSpPr>
          <p:nvPr/>
        </p:nvSpPr>
        <p:spPr>
          <a:xfrm>
            <a:off x="5052891" y="4556727"/>
            <a:ext cx="6786281" cy="15725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>
              <a:tabLst>
                <a:tab pos="457200" algn="l"/>
              </a:tabLst>
            </a:pPr>
            <a:r>
              <a:rPr lang="en-GB" dirty="0">
                <a:solidFill>
                  <a:srgbClr val="0D0D0D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What are the differences in healthcare organization/healthcare systems among countries?</a:t>
            </a:r>
            <a:endParaRPr lang="cs-CZ" dirty="0">
              <a:effectLst/>
              <a:latin typeface="Aptos" panose="020B00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3F51DC4-CF78-60B7-79E1-6D32C422BBF8}"/>
              </a:ext>
            </a:extLst>
          </p:cNvPr>
          <p:cNvSpPr txBox="1"/>
          <p:nvPr/>
        </p:nvSpPr>
        <p:spPr>
          <a:xfrm>
            <a:off x="8896876" y="2262147"/>
            <a:ext cx="3147748" cy="11614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Janečková Tereza</a:t>
            </a:r>
          </a:p>
          <a:p>
            <a:pPr marL="285750" indent="-28575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Sopka Marek</a:t>
            </a:r>
          </a:p>
        </p:txBody>
      </p:sp>
    </p:spTree>
    <p:extLst>
      <p:ext uri="{BB962C8B-B14F-4D97-AF65-F5344CB8AC3E}">
        <p14:creationId xmlns:p14="http://schemas.microsoft.com/office/powerpoint/2010/main" val="923674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439B43-A169-790F-98F6-C0D70A615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6297" y="549133"/>
            <a:ext cx="1821756" cy="695409"/>
          </a:xfrm>
        </p:spPr>
        <p:txBody>
          <a:bodyPr anchor="b">
            <a:normAutofit/>
          </a:bodyPr>
          <a:lstStyle/>
          <a:p>
            <a:r>
              <a:rPr lang="cs-CZ" sz="3200" dirty="0" err="1"/>
              <a:t>Summary</a:t>
            </a:r>
            <a:endParaRPr lang="cs-CZ" sz="32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EA83DF-35A8-9CC8-3C8E-C3F32BECC9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686300" cy="6858000"/>
          </a:xfrm>
          <a:prstGeom prst="rect">
            <a:avLst/>
          </a:prstGeom>
          <a:solidFill>
            <a:schemeClr val="bg1">
              <a:lumMod val="95000"/>
              <a:alpha val="88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6A29D64-B4CD-CEFF-8174-BCDB2EA45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123362" cy="6858000"/>
            <a:chOff x="12068638" y="0"/>
            <a:chExt cx="123362" cy="685800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5271C26-E797-25E4-4A2D-5AA7A104DB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0"/>
              <a:ext cx="123362" cy="6858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E4BD6EF-3C9D-3DEF-A540-84C50BAA5D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3527553"/>
              <a:ext cx="123362" cy="3330447"/>
            </a:xfrm>
            <a:prstGeom prst="rect">
              <a:avLst/>
            </a:prstGeom>
            <a:gradFill>
              <a:gsLst>
                <a:gs pos="27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Kuva 3">
            <a:extLst>
              <a:ext uri="{FF2B5EF4-FFF2-40B4-BE49-F238E27FC236}">
                <a16:creationId xmlns:a16="http://schemas.microsoft.com/office/drawing/2014/main" id="{BA500211-F035-A37B-F047-7EFF55F3F4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661" y="1244542"/>
            <a:ext cx="2967508" cy="1190264"/>
          </a:xfrm>
          <a:prstGeom prst="rect">
            <a:avLst/>
          </a:prstGeom>
        </p:spPr>
      </p:pic>
      <p:pic>
        <p:nvPicPr>
          <p:cNvPr id="6" name="Sisällön paikkamerkki 4" descr="Kuva, joka sisältää kohteen teksti, merkki, ruokailuvälineet, kuppi&#10;&#10;Kuvaus luotu automaattisesti">
            <a:extLst>
              <a:ext uri="{FF2B5EF4-FFF2-40B4-BE49-F238E27FC236}">
                <a16:creationId xmlns:a16="http://schemas.microsoft.com/office/drawing/2014/main" id="{E7AFDF61-A307-437E-8F78-8E65C550A39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5961" y="2632164"/>
            <a:ext cx="1582910" cy="1582910"/>
          </a:xfrm>
          <a:prstGeom prst="rect">
            <a:avLst/>
          </a:prstGeom>
        </p:spPr>
      </p:pic>
      <p:pic>
        <p:nvPicPr>
          <p:cNvPr id="4" name="Picture 3" descr="Screen Clipping">
            <a:extLst>
              <a:ext uri="{FF2B5EF4-FFF2-40B4-BE49-F238E27FC236}">
                <a16:creationId xmlns:a16="http://schemas.microsoft.com/office/drawing/2014/main" id="{31D3AA03-123A-436B-83E3-08F265D35C7D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210" y="4421446"/>
            <a:ext cx="1576409" cy="1593544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794AEA-EE2F-7751-3D81-00696917D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6893" y="1667044"/>
            <a:ext cx="5991446" cy="4347945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cs-CZ" sz="2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Make a </a:t>
            </a:r>
            <a:r>
              <a:rPr lang="cs-CZ" sz="2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cs-CZ" sz="2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sz="2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sz="2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topic</a:t>
            </a:r>
            <a:r>
              <a:rPr lang="cs-CZ" sz="2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cs-CZ" sz="2600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1-2 </a:t>
            </a:r>
            <a:r>
              <a:rPr lang="cs-CZ" sz="2600" kern="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slides</a:t>
            </a:r>
            <a:r>
              <a:rPr lang="cs-CZ" sz="2600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kern="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something</a:t>
            </a:r>
            <a:r>
              <a:rPr lang="cs-CZ" sz="2600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kern="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interesting</a:t>
            </a:r>
            <a:r>
              <a:rPr lang="cs-CZ" sz="2600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kern="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2600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kern="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sz="2600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kern="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week</a:t>
            </a:r>
            <a:endParaRPr lang="cs-CZ" sz="2600" kern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cs-CZ" sz="2600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Max 5-10min</a:t>
            </a: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cs-CZ" sz="2600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Group </a:t>
            </a:r>
            <a:r>
              <a:rPr lang="cs-CZ" sz="2600" kern="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lang="cs-CZ" sz="2600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600" b="0" i="0" u="none" strike="noStrike" dirty="0" err="1">
                <a:solidFill>
                  <a:srgbClr val="0D0D0D"/>
                </a:solidFill>
                <a:effectLst/>
                <a:highlight>
                  <a:srgbClr val="FFFFFF"/>
                </a:highlight>
              </a:rPr>
              <a:t>everyone</a:t>
            </a:r>
            <a:r>
              <a:rPr lang="cs-CZ" sz="2600" b="0" i="0" u="none" strike="noStrike" dirty="0">
                <a:solidFill>
                  <a:srgbClr val="0D0D0D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cs-CZ" sz="2600" b="0" i="0" u="none" strike="noStrike" dirty="0" err="1">
                <a:solidFill>
                  <a:srgbClr val="0D0D0D"/>
                </a:solidFill>
                <a:effectLst/>
                <a:highlight>
                  <a:srgbClr val="FFFFFF"/>
                </a:highlight>
              </a:rPr>
              <a:t>will</a:t>
            </a:r>
            <a:r>
              <a:rPr lang="cs-CZ" sz="2600" b="0" i="0" u="none" strike="noStrike" dirty="0">
                <a:solidFill>
                  <a:srgbClr val="0D0D0D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cs-CZ" sz="2600" b="0" i="0" u="none" strike="noStrike" dirty="0" err="1">
                <a:solidFill>
                  <a:srgbClr val="0D0D0D"/>
                </a:solidFill>
                <a:effectLst/>
                <a:highlight>
                  <a:srgbClr val="FFFFFF"/>
                </a:highlight>
              </a:rPr>
              <a:t>contribute</a:t>
            </a:r>
            <a:r>
              <a:rPr lang="cs-CZ" sz="2600" b="0" i="0" u="none" strike="noStrike" dirty="0">
                <a:solidFill>
                  <a:srgbClr val="0D0D0D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cs-CZ" sz="2600" b="0" i="0" u="none" strike="noStrike" dirty="0" err="1">
                <a:solidFill>
                  <a:srgbClr val="0D0D0D"/>
                </a:solidFill>
                <a:effectLst/>
                <a:highlight>
                  <a:srgbClr val="FFFFFF"/>
                </a:highlight>
              </a:rPr>
              <a:t>an</a:t>
            </a:r>
            <a:r>
              <a:rPr lang="cs-CZ" sz="2600" b="0" i="0" u="none" strike="noStrike" dirty="0">
                <a:solidFill>
                  <a:srgbClr val="0D0D0D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cs-CZ" sz="2600" b="0" i="0" u="none" strike="noStrike" dirty="0" err="1">
                <a:solidFill>
                  <a:srgbClr val="0D0D0D"/>
                </a:solidFill>
                <a:effectLst/>
                <a:highlight>
                  <a:srgbClr val="FFFFFF"/>
                </a:highlight>
              </a:rPr>
              <a:t>equal</a:t>
            </a:r>
            <a:r>
              <a:rPr lang="cs-CZ" sz="2600" b="0" i="0" u="none" strike="noStrike" dirty="0">
                <a:solidFill>
                  <a:srgbClr val="0D0D0D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cs-CZ" sz="2600" b="0" i="0" u="none" strike="noStrike" dirty="0" err="1">
                <a:solidFill>
                  <a:srgbClr val="0D0D0D"/>
                </a:solidFill>
                <a:effectLst/>
                <a:highlight>
                  <a:srgbClr val="FFFFFF"/>
                </a:highlight>
              </a:rPr>
              <a:t>share</a:t>
            </a:r>
            <a:endParaRPr lang="cs-CZ" sz="2600" b="0" i="0" u="none" strike="noStrike" dirty="0">
              <a:solidFill>
                <a:srgbClr val="0D0D0D"/>
              </a:solidFill>
              <a:effectLst/>
              <a:highlight>
                <a:srgbClr val="FFFFFF"/>
              </a:highlight>
            </a:endParaRP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cs-CZ" sz="2600" kern="0" dirty="0">
                <a:solidFill>
                  <a:srgbClr val="0D0D0D"/>
                </a:solidFill>
                <a:highlight>
                  <a:srgbClr val="FFFFFF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Time </a:t>
            </a:r>
            <a:r>
              <a:rPr lang="cs-CZ" sz="2600" kern="0" dirty="0" err="1">
                <a:solidFill>
                  <a:srgbClr val="0D0D0D"/>
                </a:solidFill>
                <a:highlight>
                  <a:srgbClr val="FFFFFF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cs-CZ" sz="2600" kern="0" dirty="0">
                <a:solidFill>
                  <a:srgbClr val="0D0D0D"/>
                </a:solidFill>
                <a:highlight>
                  <a:srgbClr val="FFFFFF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kern="0" dirty="0" err="1">
                <a:solidFill>
                  <a:srgbClr val="0D0D0D"/>
                </a:solidFill>
                <a:highlight>
                  <a:srgbClr val="FFFFFF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600" kern="0" dirty="0">
                <a:solidFill>
                  <a:srgbClr val="0D0D0D"/>
                </a:solidFill>
                <a:highlight>
                  <a:srgbClr val="FFFFFF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kern="0" dirty="0" err="1">
                <a:solidFill>
                  <a:srgbClr val="0D0D0D"/>
                </a:solidFill>
                <a:highlight>
                  <a:srgbClr val="FFFFFF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decide</a:t>
            </a:r>
            <a:r>
              <a:rPr lang="cs-CZ" sz="2600" kern="0" dirty="0">
                <a:solidFill>
                  <a:srgbClr val="0D0D0D"/>
                </a:solidFill>
                <a:highlight>
                  <a:srgbClr val="FFFFFF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600" kern="0" dirty="0" err="1">
                <a:solidFill>
                  <a:srgbClr val="0D0D0D"/>
                </a:solidFill>
                <a:highlight>
                  <a:srgbClr val="FFFFFF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600" kern="0" dirty="0">
                <a:solidFill>
                  <a:srgbClr val="0D0D0D"/>
                </a:solidFill>
                <a:highlight>
                  <a:srgbClr val="FFFFFF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kern="0" dirty="0" err="1">
                <a:solidFill>
                  <a:srgbClr val="0D0D0D"/>
                </a:solidFill>
                <a:highlight>
                  <a:srgbClr val="FFFFFF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Wednesday</a:t>
            </a:r>
            <a:r>
              <a:rPr lang="cs-CZ" sz="2600" kern="0" dirty="0">
                <a:solidFill>
                  <a:srgbClr val="0D0D0D"/>
                </a:solidFill>
                <a:highlight>
                  <a:srgbClr val="FFFFFF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kern="0" dirty="0" err="1">
                <a:solidFill>
                  <a:srgbClr val="0D0D0D"/>
                </a:solidFill>
                <a:highlight>
                  <a:srgbClr val="FFFFFF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afternoon</a:t>
            </a:r>
            <a:r>
              <a:rPr lang="cs-CZ" sz="2600" kern="0" dirty="0">
                <a:solidFill>
                  <a:srgbClr val="0D0D0D"/>
                </a:solidFill>
                <a:highlight>
                  <a:srgbClr val="FFFFFF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 :) </a:t>
            </a:r>
            <a:endParaRPr lang="cs-CZ" sz="2600" kern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52719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389</Words>
  <Application>Microsoft Macintosh PowerPoint</Application>
  <PresentationFormat>Širokoúhlá obrazovka</PresentationFormat>
  <Paragraphs>56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Aptos</vt:lpstr>
      <vt:lpstr>Aptos Display</vt:lpstr>
      <vt:lpstr>Arial</vt:lpstr>
      <vt:lpstr>Segoe UI</vt:lpstr>
      <vt:lpstr>Times New Roman</vt:lpstr>
      <vt:lpstr>Wingdings</vt:lpstr>
      <vt:lpstr>Motiv Office</vt:lpstr>
      <vt:lpstr>BIP Prague 13.-17.5. 2024 - Neurorehabilitation</vt:lpstr>
      <vt:lpstr>Prezentace aplikace PowerPoint</vt:lpstr>
      <vt:lpstr>Group 1. </vt:lpstr>
      <vt:lpstr>Group 2. </vt:lpstr>
      <vt:lpstr>Group 3. </vt:lpstr>
      <vt:lpstr>Group 4. </vt:lpstr>
      <vt:lpstr>Group 5. </vt:lpstr>
      <vt:lpstr>Group 6. 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BIP Prague 13.-17.5. 2024 - Neurorehabilitation</dc:title>
  <dc:creator>Michaela Schramlová</dc:creator>
  <cp:lastModifiedBy>Michaela Schramlová</cp:lastModifiedBy>
  <cp:revision>3</cp:revision>
  <dcterms:created xsi:type="dcterms:W3CDTF">2024-05-08T11:57:04Z</dcterms:created>
  <dcterms:modified xsi:type="dcterms:W3CDTF">2024-05-08T13:37:55Z</dcterms:modified>
</cp:coreProperties>
</file>