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61" r:id="rId2"/>
    <p:sldId id="263" r:id="rId3"/>
    <p:sldId id="256" r:id="rId4"/>
    <p:sldId id="257" r:id="rId5"/>
    <p:sldId id="258" r:id="rId6"/>
    <p:sldId id="259" r:id="rId7"/>
    <p:sldId id="262" r:id="rId8"/>
    <p:sldId id="260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CBE249-61BE-570E-038A-512D5262C0BC}" v="19" dt="2024-05-12T14:08:28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7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8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6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4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8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4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0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5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6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6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commons.wikimedia.org/wiki/File:Kuopio_City_Hall.JPG" TargetMode="External"/><Relationship Id="rId7" Type="http://schemas.openxmlformats.org/officeDocument/2006/relationships/hyperlink" Target="https://www.flickr.com/photos/asipos49/18951046162/in/photolist-uSD4Md-yNUu49-xpf1G8-5F9hDs-38bwH-tW8wXG-uSEZwf-4dM9Vs-4dM9UN-NSkvp-cBA29s-uAzq69-uQR6xu-uT7Cq8-uT9QXt-uTopc8-tWidED-uQPcFL-uT8XXc-uQQRJC-uTauCt-a4ypvs-5r8Ck-uT8rcp-uAw2yd-tWi6Ue-tW6kYS-3Fnhn-baZou2-baZphZ-qw56Dm-okAN9w-5F4ZCH-baZp7M-baZprK-reisyE-rcxJc4-5F9fvU-rehEY9-qz5CWv-qz5qeg-rtzgEW-rvKVAi-qgNnyC-ckpVw1-rtzbuf-ckpVT7-cXUfcW-ckpVfu-cj7sE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hyperlink" Target="http://sv.wikipedia.org/wiki/Kuopio_l%C3%A4n" TargetMode="External"/><Relationship Id="rId5" Type="http://schemas.openxmlformats.org/officeDocument/2006/relationships/hyperlink" Target="https://www.flickr.com/photos/tlindfors/28820737828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jpeg"/><Relationship Id="rId9" Type="http://schemas.openxmlformats.org/officeDocument/2006/relationships/hyperlink" Target="https://arz.wikipedia.org/wiki/%D9%83%D9%88%D9%88%D8%A8%D9%8A%D9%8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11BC5B-4B9A-C650-D0E1-83200AEE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01" y="123667"/>
            <a:ext cx="5519579" cy="2528622"/>
          </a:xfrm>
        </p:spPr>
        <p:txBody>
          <a:bodyPr>
            <a:normAutofit fontScale="90000"/>
          </a:bodyPr>
          <a:lstStyle/>
          <a:p>
            <a:r>
              <a:rPr lang="fi-FI" sz="5300" dirty="0">
                <a:latin typeface="Avenir Next LT Pro"/>
                <a:cs typeface="Posterama"/>
              </a:rPr>
              <a:t>KUOPIO, FINLAND</a:t>
            </a:r>
            <a:br>
              <a:rPr lang="fi-FI" dirty="0">
                <a:cs typeface="Posterama"/>
              </a:rPr>
            </a:br>
            <a:br>
              <a:rPr lang="fi-FI" dirty="0">
                <a:cs typeface="Posterama"/>
              </a:rPr>
            </a:br>
            <a:r>
              <a:rPr lang="fi-FI" sz="2200" b="1" dirty="0">
                <a:solidFill>
                  <a:schemeClr val="tx1"/>
                </a:solidFill>
                <a:cs typeface="Posterama"/>
              </a:rPr>
              <a:t>123 000 </a:t>
            </a:r>
            <a:r>
              <a:rPr lang="fi-FI" sz="2200" b="1" dirty="0" err="1">
                <a:solidFill>
                  <a:schemeClr val="tx1"/>
                </a:solidFill>
                <a:cs typeface="Posterama"/>
              </a:rPr>
              <a:t>inhabitants</a:t>
            </a:r>
            <a:br>
              <a:rPr lang="fi-FI" sz="2200" dirty="0">
                <a:solidFill>
                  <a:schemeClr val="tx1"/>
                </a:solidFill>
                <a:cs typeface="Posterama"/>
              </a:rPr>
            </a:br>
            <a:br>
              <a:rPr lang="fi-FI" sz="2200" dirty="0">
                <a:solidFill>
                  <a:schemeClr val="tx1"/>
                </a:solidFill>
                <a:cs typeface="Posterama"/>
              </a:rPr>
            </a:br>
            <a:r>
              <a:rPr lang="fi-FI" sz="2200" b="1" dirty="0" err="1">
                <a:solidFill>
                  <a:schemeClr val="tx1"/>
                </a:solidFill>
                <a:latin typeface="Posterama"/>
                <a:cs typeface="Arial"/>
              </a:rPr>
              <a:t>surface</a:t>
            </a:r>
            <a:r>
              <a:rPr lang="fi-FI" sz="2200" b="1" dirty="0">
                <a:solidFill>
                  <a:schemeClr val="tx1"/>
                </a:solidFill>
                <a:latin typeface="Posterama"/>
                <a:cs typeface="Arial"/>
              </a:rPr>
              <a:t> </a:t>
            </a:r>
            <a:r>
              <a:rPr lang="fi-FI" sz="2200" b="1" dirty="0" err="1">
                <a:solidFill>
                  <a:schemeClr val="tx1"/>
                </a:solidFill>
                <a:latin typeface="Posterama"/>
                <a:cs typeface="Arial"/>
              </a:rPr>
              <a:t>area</a:t>
            </a:r>
            <a:r>
              <a:rPr lang="fi-FI" sz="2200" b="1" dirty="0">
                <a:solidFill>
                  <a:schemeClr val="tx1"/>
                </a:solidFill>
                <a:latin typeface="Posterama"/>
                <a:cs typeface="Arial"/>
              </a:rPr>
              <a:t> 4 326,35 km², </a:t>
            </a:r>
            <a:br>
              <a:rPr lang="fi-FI" sz="2200" b="1" dirty="0">
                <a:solidFill>
                  <a:schemeClr val="tx1"/>
                </a:solidFill>
                <a:latin typeface="Posterama"/>
                <a:cs typeface="Arial"/>
              </a:rPr>
            </a:br>
            <a:r>
              <a:rPr lang="fi-FI" sz="2200" b="1" dirty="0" err="1">
                <a:solidFill>
                  <a:schemeClr val="tx1"/>
                </a:solidFill>
                <a:latin typeface="Posterama"/>
                <a:cs typeface="Arial"/>
              </a:rPr>
              <a:t>whereof</a:t>
            </a:r>
            <a:r>
              <a:rPr lang="fi-FI" sz="2200" b="1" dirty="0">
                <a:solidFill>
                  <a:schemeClr val="tx1"/>
                </a:solidFill>
                <a:latin typeface="Posterama"/>
                <a:cs typeface="Arial"/>
              </a:rPr>
              <a:t> 1 085,30 km² is </a:t>
            </a:r>
            <a:r>
              <a:rPr lang="fi-FI" sz="2200" b="1" dirty="0" err="1">
                <a:solidFill>
                  <a:schemeClr val="tx1"/>
                </a:solidFill>
                <a:latin typeface="Posterama"/>
                <a:cs typeface="Arial"/>
              </a:rPr>
              <a:t>waters</a:t>
            </a:r>
            <a:r>
              <a:rPr lang="fi-FI" sz="2200" b="1" dirty="0">
                <a:solidFill>
                  <a:schemeClr val="tx1"/>
                </a:solidFill>
                <a:latin typeface="Posterama"/>
                <a:cs typeface="Arial"/>
              </a:rPr>
              <a:t> </a:t>
            </a:r>
            <a:br>
              <a:rPr lang="en-US" dirty="0"/>
            </a:br>
            <a:endParaRPr lang="fi-FI" dirty="0"/>
          </a:p>
        </p:txBody>
      </p:sp>
      <p:pic>
        <p:nvPicPr>
          <p:cNvPr id="4" name="Kuva 4" descr="Kuva, joka sisältää kohteen rakennus, taivas, piha-, kohtaus&#10;&#10;Kuvaus luotu automaattisesti">
            <a:extLst>
              <a:ext uri="{FF2B5EF4-FFF2-40B4-BE49-F238E27FC236}">
                <a16:creationId xmlns:a16="http://schemas.microsoft.com/office/drawing/2014/main" id="{F037023A-5C9F-924C-6216-8E2456240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2101" y="2670334"/>
            <a:ext cx="5405120" cy="4064000"/>
          </a:xfrm>
        </p:spPr>
      </p:pic>
      <p:pic>
        <p:nvPicPr>
          <p:cNvPr id="7" name="Kuva 7" descr="Kuva, joka sisältää kohteen piha-, vesi, puu, taivas&#10;&#10;Kuvaus luotu automaattisesti">
            <a:extLst>
              <a:ext uri="{FF2B5EF4-FFF2-40B4-BE49-F238E27FC236}">
                <a16:creationId xmlns:a16="http://schemas.microsoft.com/office/drawing/2014/main" id="{A21A6A90-0F5D-6E87-77E3-3FEF0DAD3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21680" y="1660714"/>
            <a:ext cx="3891279" cy="2612012"/>
          </a:xfrm>
          <a:prstGeom prst="rect">
            <a:avLst/>
          </a:prstGeom>
        </p:spPr>
      </p:pic>
      <p:pic>
        <p:nvPicPr>
          <p:cNvPr id="10" name="Kuva 10" descr="Kuva, joka sisältää kohteen piha-, taivas, keltainen&#10;&#10;Kuvaus luotu automaattisesti">
            <a:extLst>
              <a:ext uri="{FF2B5EF4-FFF2-40B4-BE49-F238E27FC236}">
                <a16:creationId xmlns:a16="http://schemas.microsoft.com/office/drawing/2014/main" id="{C2F8DB6B-5C0F-7CFD-F1B9-A5B1E2D22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62320" y="4290771"/>
            <a:ext cx="3881119" cy="2574137"/>
          </a:xfrm>
          <a:prstGeom prst="rect">
            <a:avLst/>
          </a:prstGeom>
        </p:spPr>
      </p:pic>
      <p:pic>
        <p:nvPicPr>
          <p:cNvPr id="13" name="Kuva 1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E7021ECB-BC26-9594-E080-CB5E738486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879647" y="2979737"/>
            <a:ext cx="2003425" cy="3509645"/>
          </a:xfrm>
          <a:prstGeom prst="rect">
            <a:avLst/>
          </a:prstGeom>
        </p:spPr>
      </p:pic>
      <p:pic>
        <p:nvPicPr>
          <p:cNvPr id="16" name="Kuva 16" descr="Kuva, joka sisältää kohteen teksti, clipart&#10;&#10;Kuvaus luotu automaattisesti">
            <a:extLst>
              <a:ext uri="{FF2B5EF4-FFF2-40B4-BE49-F238E27FC236}">
                <a16:creationId xmlns:a16="http://schemas.microsoft.com/office/drawing/2014/main" id="{4D4303BF-ABDB-F602-2FDA-9DFACBE6AD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615295" y="328930"/>
            <a:ext cx="8572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57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1" name="Rectangle 150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 descr="Kuva, joka sisältää kohteen piha-, puu, taivas, rakennus&#10;&#10;Kuvaus luotu automaattisesti">
            <a:extLst>
              <a:ext uri="{FF2B5EF4-FFF2-40B4-BE49-F238E27FC236}">
                <a16:creationId xmlns:a16="http://schemas.microsoft.com/office/drawing/2014/main" id="{F6093FA7-C214-8D64-19DA-4AF24D432F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6" r="43805" b="-2"/>
          <a:stretch/>
        </p:blipFill>
        <p:spPr>
          <a:xfrm rot="5400000">
            <a:off x="1650476" y="-1007014"/>
            <a:ext cx="3017405" cy="5674897"/>
          </a:xfrm>
          <a:prstGeom prst="rect">
            <a:avLst/>
          </a:prstGeom>
        </p:spPr>
      </p:pic>
      <p:pic>
        <p:nvPicPr>
          <p:cNvPr id="7" name="Kuva 6" descr="Kuva, joka sisältää kohteen piha-, taivas, Katuvalo, puu&#10;&#10;Kuvaus luotu automaattisesti">
            <a:extLst>
              <a:ext uri="{FF2B5EF4-FFF2-40B4-BE49-F238E27FC236}">
                <a16:creationId xmlns:a16="http://schemas.microsoft.com/office/drawing/2014/main" id="{318FAF84-58CF-23AA-1386-4B4D8AC71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9" r="-2" b="18359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44" name="Kuva 43" descr="Kuva, joka sisältää kohteen piha-, taivas, ruoho, rakennus&#10;&#10;Kuvaus luotu automaattisesti">
            <a:extLst>
              <a:ext uri="{FF2B5EF4-FFF2-40B4-BE49-F238E27FC236}">
                <a16:creationId xmlns:a16="http://schemas.microsoft.com/office/drawing/2014/main" id="{814DAB23-C9B8-B405-8592-EE68F0DEFB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r="22108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90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Kuva 4" descr="Kuva, joka sisältää kohteen vuori&#10;&#10;Kuvaus luotu automaattisesti">
            <a:extLst>
              <a:ext uri="{FF2B5EF4-FFF2-40B4-BE49-F238E27FC236}">
                <a16:creationId xmlns:a16="http://schemas.microsoft.com/office/drawing/2014/main" id="{FBF4FAFC-45FE-43F2-8560-E2C5B6AD8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DA9351F-ED4D-E443-6C3D-C17ADE7EABA5}"/>
              </a:ext>
            </a:extLst>
          </p:cNvPr>
          <p:cNvSpPr txBox="1"/>
          <p:nvPr/>
        </p:nvSpPr>
        <p:spPr>
          <a:xfrm>
            <a:off x="1524000" y="171715"/>
            <a:ext cx="9144000" cy="37414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Campuses in three cities;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Iisalmi</a:t>
            </a: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Kuopio and </a:t>
            </a:r>
            <a:r>
              <a:rPr lang="en-US" sz="3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Varkaus</a:t>
            </a:r>
            <a:endParaRPr lang="en-US" sz="3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 7000 students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CA1FC74-D135-0B95-04A8-FAEC69792F56}"/>
              </a:ext>
            </a:extLst>
          </p:cNvPr>
          <p:cNvSpPr txBox="1"/>
          <p:nvPr/>
        </p:nvSpPr>
        <p:spPr>
          <a:xfrm>
            <a:off x="921774" y="5309419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04EEB7E-42C0-83F8-47E9-231576B9F2E1}"/>
              </a:ext>
            </a:extLst>
          </p:cNvPr>
          <p:cNvSpPr txBox="1"/>
          <p:nvPr/>
        </p:nvSpPr>
        <p:spPr>
          <a:xfrm>
            <a:off x="4357734" y="265553"/>
            <a:ext cx="4821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b="1" dirty="0">
                <a:solidFill>
                  <a:srgbClr val="FF0000"/>
                </a:solidFill>
              </a:rPr>
              <a:t>SAVONIA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7" name="Rectangle 186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Kuva 3" descr="Kuva, joka sisältää kohteen teksti, sisä-, katto, lattia&#10;&#10;Kuvaus luotu automaattisesti">
            <a:extLst>
              <a:ext uri="{FF2B5EF4-FFF2-40B4-BE49-F238E27FC236}">
                <a16:creationId xmlns:a16="http://schemas.microsoft.com/office/drawing/2014/main" id="{CB9D15BD-D637-D65B-8970-ED50C2EAB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b="16122"/>
          <a:stretch/>
        </p:blipFill>
        <p:spPr>
          <a:xfrm>
            <a:off x="12729" y="5971"/>
            <a:ext cx="12191980" cy="6857989"/>
          </a:xfrm>
          <a:prstGeom prst="rect">
            <a:avLst/>
          </a:prstGeom>
        </p:spPr>
      </p:pic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0" name="Rectangle 219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4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7" name="Rectangle 186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" name="Kuva 42" descr="Valkoinen puu trunkit toimi aluepuu ryhmässä">
            <a:extLst>
              <a:ext uri="{FF2B5EF4-FFF2-40B4-BE49-F238E27FC236}">
                <a16:creationId xmlns:a16="http://schemas.microsoft.com/office/drawing/2014/main" id="{144B0F19-9824-9EED-204E-B89A8000B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81" b="474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0" name="Rectangle 219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4EEB25A-4426-B2AF-D09A-83C7DCA8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28905"/>
            <a:ext cx="9144000" cy="3184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Physiotherapy studies</a:t>
            </a:r>
          </a:p>
        </p:txBody>
      </p:sp>
    </p:spTree>
    <p:extLst>
      <p:ext uri="{BB962C8B-B14F-4D97-AF65-F5344CB8AC3E}">
        <p14:creationId xmlns:p14="http://schemas.microsoft.com/office/powerpoint/2010/main" val="247185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3901C1-0E99-46F3-9F74-F447C46AD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3303" y="1566850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-6214" y="-1"/>
            <a:chExt cx="12214827" cy="6858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97A9F7-EBE8-A711-DE5B-F33B227AF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30" y="352026"/>
            <a:ext cx="3244644" cy="55044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Bachelor´s degree in 3,5 years</a:t>
            </a:r>
          </a:p>
          <a:p>
            <a:pPr>
              <a:buClr>
                <a:srgbClr val="FFFFFF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>
              <a:buClr>
                <a:srgbClr val="FFFFFF"/>
              </a:buClr>
            </a:pPr>
            <a:r>
              <a:rPr lang="en-US" sz="2400" dirty="0">
                <a:solidFill>
                  <a:schemeClr val="tx2"/>
                </a:solidFill>
              </a:rPr>
              <a:t>210 credits</a:t>
            </a:r>
          </a:p>
          <a:p>
            <a:pPr>
              <a:buClr>
                <a:srgbClr val="FFFFFF"/>
              </a:buClr>
            </a:pPr>
            <a:r>
              <a:rPr lang="en-US" sz="2400">
                <a:solidFill>
                  <a:schemeClr val="tx2"/>
                </a:solidFill>
              </a:rPr>
              <a:t>56,5 credits in </a:t>
            </a:r>
            <a:r>
              <a:rPr lang="en-US" sz="2400" dirty="0">
                <a:solidFill>
                  <a:schemeClr val="tx2"/>
                </a:solidFill>
              </a:rPr>
              <a:t>internships</a:t>
            </a:r>
          </a:p>
          <a:p>
            <a:pPr>
              <a:buClr>
                <a:srgbClr val="FFFFFF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>
              <a:buClr>
                <a:srgbClr val="FFFFFF"/>
              </a:buClr>
            </a:pPr>
            <a:r>
              <a:rPr lang="en-US" sz="2400" dirty="0">
                <a:solidFill>
                  <a:schemeClr val="tx2"/>
                </a:solidFill>
              </a:rPr>
              <a:t>A lot of student activities</a:t>
            </a:r>
          </a:p>
          <a:p>
            <a:pPr>
              <a:buClr>
                <a:srgbClr val="FFFFFF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>
              <a:buClr>
                <a:srgbClr val="FFFFFF"/>
              </a:buClr>
            </a:pPr>
            <a:r>
              <a:rPr lang="en-US" sz="2400" dirty="0" err="1">
                <a:solidFill>
                  <a:schemeClr val="tx2"/>
                </a:solidFill>
              </a:rPr>
              <a:t>Campusonline</a:t>
            </a:r>
          </a:p>
          <a:p>
            <a:pPr>
              <a:buClr>
                <a:srgbClr val="FFFFFF"/>
              </a:buClr>
            </a:pPr>
            <a:endParaRPr lang="en-US" sz="2400" dirty="0">
              <a:solidFill>
                <a:schemeClr val="tx2"/>
              </a:solidFill>
            </a:endParaRPr>
          </a:p>
          <a:p>
            <a:pPr>
              <a:buClr>
                <a:srgbClr val="FFFFFF"/>
              </a:buClr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Kuva 4" descr="Kuva, joka sisältää kohteen lattia, sisä-, henkilö, mies&#10;&#10;Kuvaus luotu automaattisesti">
            <a:extLst>
              <a:ext uri="{FF2B5EF4-FFF2-40B4-BE49-F238E27FC236}">
                <a16:creationId xmlns:a16="http://schemas.microsoft.com/office/drawing/2014/main" id="{1E124954-8074-DE66-C884-0A92E9405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41" b="1"/>
          <a:stretch/>
        </p:blipFill>
        <p:spPr>
          <a:xfrm rot="5400000">
            <a:off x="7694515" y="245901"/>
            <a:ext cx="4759795" cy="4261112"/>
          </a:xfrm>
          <a:prstGeom prst="rect">
            <a:avLst/>
          </a:prstGeom>
        </p:spPr>
      </p:pic>
      <p:pic>
        <p:nvPicPr>
          <p:cNvPr id="2" name="Kuva 2" descr="Kuva, joka sisältää kohteen teksti, henkilö, sisä-, hylly&#10;&#10;Kuvaus luotu automaattisesti">
            <a:extLst>
              <a:ext uri="{FF2B5EF4-FFF2-40B4-BE49-F238E27FC236}">
                <a16:creationId xmlns:a16="http://schemas.microsoft.com/office/drawing/2014/main" id="{F0D8AE12-1E02-EDBD-D9CE-DD1662864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07" y="-46702"/>
            <a:ext cx="3603523" cy="48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5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50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Kuva 5" descr="Kuva, joka sisältää kohteen sisä-, seinä, taide&#10;&#10;Kuvaus luotu automaattisesti">
            <a:extLst>
              <a:ext uri="{FF2B5EF4-FFF2-40B4-BE49-F238E27FC236}">
                <a16:creationId xmlns:a16="http://schemas.microsoft.com/office/drawing/2014/main" id="{AF184F20-A7B1-F82B-F184-C5C5AD89F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7" b="-6"/>
          <a:stretch/>
        </p:blipFill>
        <p:spPr>
          <a:xfrm rot="5400000">
            <a:off x="170443" y="473023"/>
            <a:ext cx="2464210" cy="2161630"/>
          </a:xfrm>
          <a:prstGeom prst="rect">
            <a:avLst/>
          </a:prstGeom>
        </p:spPr>
      </p:pic>
      <p:pic>
        <p:nvPicPr>
          <p:cNvPr id="4" name="Kuva 3" descr="Kuva, joka sisältää kohteen teksti, toimistotarvikkeet, sisä-, taide&#10;&#10;Kuvaus luotu automaattisesti">
            <a:extLst>
              <a:ext uri="{FF2B5EF4-FFF2-40B4-BE49-F238E27FC236}">
                <a16:creationId xmlns:a16="http://schemas.microsoft.com/office/drawing/2014/main" id="{80C473F0-EC5C-A541-BCD8-DD7B94016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r="27924" b="-1"/>
          <a:stretch/>
        </p:blipFill>
        <p:spPr>
          <a:xfrm rot="5400000">
            <a:off x="2470246" y="527373"/>
            <a:ext cx="2464210" cy="205292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0CC213E-93FC-FD31-33DC-3A52ACCCE0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r="49742"/>
          <a:stretch/>
        </p:blipFill>
        <p:spPr>
          <a:xfrm rot="5400000">
            <a:off x="853706" y="2425693"/>
            <a:ext cx="3343134" cy="4407080"/>
          </a:xfrm>
          <a:prstGeom prst="rect">
            <a:avLst/>
          </a:prstGeom>
        </p:spPr>
      </p:pic>
      <p:pic>
        <p:nvPicPr>
          <p:cNvPr id="42" name="Kuva 41" descr="Kuva, joka sisältää kohteen huone, Lääketieteelliset välineet, lääketieteellinen, sairaalahuone&#10;&#10;Kuvaus luotu automaattisesti">
            <a:extLst>
              <a:ext uri="{FF2B5EF4-FFF2-40B4-BE49-F238E27FC236}">
                <a16:creationId xmlns:a16="http://schemas.microsoft.com/office/drawing/2014/main" id="{6F1FC9D7-D360-FC59-7B09-669C5960C4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0321" b="1"/>
          <a:stretch/>
        </p:blipFill>
        <p:spPr>
          <a:xfrm>
            <a:off x="4921339" y="321733"/>
            <a:ext cx="6948927" cy="59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40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197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628D677-E857-4BF5-B3FB-25C771F5B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BCEF1EB5-A111-4BA4-9BCC-27B3B0C57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F5E80B8A-977C-4C71-B6FC-7C0C3E6E1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0ABAF2A-D42F-4B2D-B4CF-AFDACF904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F866ACA5-97DE-4A0A-BD44-A951B682E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EC291560-00A5-4FF5-84AA-937BAF1EF4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9FEF0DC8-456C-4C69-8579-84379D80C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1ABF7994-42A4-4E6B-B9E3-13A16DC0D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A0FDEC70-D695-48AE-A027-D479087EE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8DE3998-4152-4168-95E4-1EAD7F79E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F02CDCE9-08C5-447B-8FFF-A1902323F7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A5DB86E7-B504-430F-BFA7-EBC61BEC3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AD5FDC56-E13A-4C7D-A602-9D3995554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4FB091E5-E350-4287-BFAE-48205A32A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B20969A8-4DEB-4E19-A8F2-4A7F14015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4F1EA483-764C-4EF9-B7A3-882C7DDE1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2F5F9D6E-699A-4360-9730-E2C65C1F4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22D73A30-D74A-4177-9489-C201EB72B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41BAD378-70AB-4C53-8FB6-9E37810B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BF1E0702-FD3E-4935-A4F0-27BF788D0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44AAE06B-5588-4EA0-8B73-12E94A48A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D8D9B261-9E3D-41A8-8939-3C5B98A29F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13B466BC-377F-46E2-AC43-8893EFDE5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BBAE60BE-DBC8-40C9-A6D6-D5E9E71C8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D127C28A-1083-460C-8322-46AD6A964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318BF843-7022-404F-B728-5BC10FBB6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9B052DD9-BF2B-43C7-952A-D5FE0432D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89452FE4-F93C-4A5E-B723-012AC4CE7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4360E047-34D6-4014-AE14-6E82475DB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A6282AC0-AE46-454A-8B23-5C07DBA4F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75526549-A8B7-434B-960B-11A5EDC92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8" name="Freeform: Shape 267">
            <a:extLst>
              <a:ext uri="{FF2B5EF4-FFF2-40B4-BE49-F238E27FC236}">
                <a16:creationId xmlns:a16="http://schemas.microsoft.com/office/drawing/2014/main" id="{C75C48E2-CDB9-4069-8964-960238272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DC199DE0-77A6-474F-BED3-3725A17AA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7255A890-FC31-4351-9ACE-5DD3CA46D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D5E1378A-A79C-4568-865D-0D7B3AD83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1AB12DBC-5F7C-4AB1-B227-E20C6CABF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0D3E1181-9D12-495B-BE71-C5784FB72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E0A8C9A1-A349-4D35-96E9-04D134391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BE096D4C-D2D3-435E-9572-10F62B318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DAB9BEB3-4C81-4DAB-9287-0EFEE8BB2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62EA5343-255E-4828-9109-F523E35C6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C4E11D57-A01A-427E-9275-9CB3B564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C1A7606-EB9D-4E6E-A7E5-9E6F61603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797600C0-19D2-4D28-9C97-577D603CA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161C0495-E0EA-40D4-89B1-60B4F3CDBF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CDCB3F12-C8FC-4507-B48D-9F71E07847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BCAEE24A-5B32-4791-A745-C54E00D85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B59E15CD-1268-4492-8400-E483AD4D4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8E3D9089-7157-4A37-A56B-811B31551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50FAE4DF-42CF-4CE9-B0AA-8E3BEFD3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71A339B6-BDDC-4279-B1B0-4E1D908FA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E67B740E-FB86-4CD9-AFF0-A57E3CA2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A0BF21D4-EC38-4E06-80E2-FE77344EB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089659B1-49C2-4B23-B59B-7552BB859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6DB4DF5E-22E4-462A-918C-BE99CDC86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A710CB0-6939-4FF3-B30C-674595DAA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3307EE4F-993B-4E3C-8791-88E83AF80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550EFB7E-EAF2-440F-A03B-624F0751F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628B1CEE-57C4-419E-A802-69C7C043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3A34811E-5B18-403E-B92F-3F94E2BAD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F7A21F78-8407-48DD-8DAF-9B8FEA8CC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E12484EE-AACC-443D-8079-25E06B503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1" name="Rectangle 300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4A929113-1368-4B1B-9C6F-140F47CBF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5" name="Right Triangle 304">
            <a:extLst>
              <a:ext uri="{FF2B5EF4-FFF2-40B4-BE49-F238E27FC236}">
                <a16:creationId xmlns:a16="http://schemas.microsoft.com/office/drawing/2014/main" id="{C24346C5-B1C8-4C83-846B-122A3B4B2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13168" y="-261877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Freeform: Shape 306">
            <a:extLst>
              <a:ext uri="{FF2B5EF4-FFF2-40B4-BE49-F238E27FC236}">
                <a16:creationId xmlns:a16="http://schemas.microsoft.com/office/drawing/2014/main" id="{0B6C48B2-8296-4312-8901-93BB7735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52" y="4554328"/>
            <a:ext cx="1217845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90F28F7A-4F2F-4C1B-AF1C-A6E7C795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B23CC870-B5E9-475F-A625-9E862A62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42A6B08C-017D-4B4D-95EC-4BB83C554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94599402-E1B8-4E3B-A56D-68606FC1E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B720C48A-E9A0-4B85-A954-39375E099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B0E26956-FF2A-412E-ACC4-29CCD0259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FB31E652-49AC-4108-85B8-75122A48A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DC1DB29F-0624-4035-B188-640616D5D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1D27221C-2427-4C99-89DC-1A38A540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DBF1D76-8076-4BAE-B627-F1861C9E0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8E930E41-FC2F-4319-9C28-32C27843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C0936C1B-0C10-464B-85C8-345095AA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DB90EC61-FD0C-434A-9D1B-A20035C21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5F5CC56-1FDA-4D3E-9C6E-8E996026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272B8FB2-B735-480F-9A88-48AADB222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85B46C1B-4FC4-4E24-AC43-07940BE1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C34915AF-0AE3-4EDD-8681-4C3F2C592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5C35A3F3-714E-4F69-9BDF-8ED284EF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03D561AC-B0B1-47EB-BE05-209F5612B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D3508E52-4FD9-4E6D-AFEA-69A88ED26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C69DDE76-16F7-472F-B6D7-84AE8FFF3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B2D87BEF-8844-4A3E-B130-B7D26740C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BB381129-2089-4EAA-AE6C-2BAA96BC8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5B69BF7A-FA63-4706-8066-DF15018E6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6A3ECB71-0CCD-403F-B14B-ABC48D78C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D9095BBA-0FE1-49E5-89F7-22125BAF8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B55351D8-6F27-4B82-968B-581B177C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351025A5-EB5A-4057-A85E-69AF0E6BE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5030318B-EEB9-4D92-BC50-D11510989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417FC0E3-7CC7-4188-BC7A-7E8FB5564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359AF915-C370-8728-8350-7B2EED132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41" y="168276"/>
            <a:ext cx="11347577" cy="2232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Thank you</a:t>
            </a:r>
          </a:p>
        </p:txBody>
      </p:sp>
      <p:pic>
        <p:nvPicPr>
          <p:cNvPr id="8" name="Kuva 8" descr="Tykkää Taffy-kissa">
            <a:extLst>
              <a:ext uri="{FF2B5EF4-FFF2-40B4-BE49-F238E27FC236}">
                <a16:creationId xmlns:a16="http://schemas.microsoft.com/office/drawing/2014/main" id="{87249C11-EE46-3EAE-39C0-44C6EE43F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163" y="3876542"/>
            <a:ext cx="2371666" cy="2371666"/>
          </a:xfrm>
          <a:prstGeom prst="rect">
            <a:avLst/>
          </a:prstGeom>
        </p:spPr>
      </p:pic>
      <p:pic>
        <p:nvPicPr>
          <p:cNvPr id="11" name="Sisällön paikkamerkki 10" descr="Kuva, joka sisältää kohteen sisä-, seinä, huonekalu, teksti&#10;&#10;Kuvaus luotu automaattisesti">
            <a:extLst>
              <a:ext uri="{FF2B5EF4-FFF2-40B4-BE49-F238E27FC236}">
                <a16:creationId xmlns:a16="http://schemas.microsoft.com/office/drawing/2014/main" id="{FC94290F-41BE-FE1E-AFB6-36F11C532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54198" y="2740731"/>
            <a:ext cx="4786862" cy="353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886"/>
      </p:ext>
    </p:extLst>
  </p:cSld>
  <p:clrMapOvr>
    <a:masterClrMapping/>
  </p:clrMapOvr>
</p:sld>
</file>

<file path=ppt/theme/theme1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61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Avenir Next LT Pro</vt:lpstr>
      <vt:lpstr>Posterama</vt:lpstr>
      <vt:lpstr>SineVTI</vt:lpstr>
      <vt:lpstr>KUOPIO, FINLAND  123 000 inhabitants  surface area 4 326,35 km²,  whereof 1 085,30 km² is waters  </vt:lpstr>
      <vt:lpstr>PowerPoint Presentation</vt:lpstr>
      <vt:lpstr>PowerPoint Presentation</vt:lpstr>
      <vt:lpstr>PowerPoint Presentation</vt:lpstr>
      <vt:lpstr>Physiotherapy studies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Marja Äijö</dc:creator>
  <cp:lastModifiedBy>Marja Äijö</cp:lastModifiedBy>
  <cp:revision>205</cp:revision>
  <dcterms:created xsi:type="dcterms:W3CDTF">2023-04-13T05:06:50Z</dcterms:created>
  <dcterms:modified xsi:type="dcterms:W3CDTF">2024-05-13T19:24:40Z</dcterms:modified>
</cp:coreProperties>
</file>