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60" r:id="rId5"/>
    <p:sldId id="262" r:id="rId6"/>
    <p:sldId id="263" r:id="rId7"/>
    <p:sldId id="264" r:id="rId8"/>
    <p:sldId id="265" r:id="rId9"/>
    <p:sldId id="268" r:id="rId10"/>
    <p:sldId id="288" r:id="rId11"/>
    <p:sldId id="259" r:id="rId12"/>
    <p:sldId id="261" r:id="rId13"/>
    <p:sldId id="269" r:id="rId14"/>
    <p:sldId id="270" r:id="rId15"/>
    <p:sldId id="271" r:id="rId16"/>
    <p:sldId id="273" r:id="rId17"/>
    <p:sldId id="293" r:id="rId18"/>
    <p:sldId id="274" r:id="rId19"/>
    <p:sldId id="275" r:id="rId20"/>
    <p:sldId id="276" r:id="rId21"/>
    <p:sldId id="277" r:id="rId22"/>
    <p:sldId id="280" r:id="rId23"/>
    <p:sldId id="281" r:id="rId24"/>
    <p:sldId id="282" r:id="rId25"/>
    <p:sldId id="283" r:id="rId26"/>
    <p:sldId id="284" r:id="rId27"/>
    <p:sldId id="285" r:id="rId28"/>
    <p:sldId id="286" r:id="rId29"/>
    <p:sldId id="287" r:id="rId30"/>
    <p:sldId id="289" r:id="rId31"/>
    <p:sldId id="290" r:id="rId32"/>
    <p:sldId id="291" r:id="rId33"/>
    <p:sldId id="278"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89" d="100"/>
          <a:sy n="89" d="100"/>
        </p:scale>
        <p:origin x="624"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EF7C3A7-D6F6-4D38-A7C3-B72967BB81A6}" type="datetime1">
              <a:rPr lang="en-US" smtClean="0"/>
              <a:t>4/22/2024</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586042B-6341-4E38-A80C-926D3BB8AAC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13495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3596361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649034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8176981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EF7C3A7-D6F6-4D38-A7C3-B72967BB81A6}"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14013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EF7C3A7-D6F6-4D38-A7C3-B72967BB81A6}" type="datetime1">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9588886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l-GR"/>
              <a:t>Στυλ κειμένου υποδείγματος</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EF7C3A7-D6F6-4D38-A7C3-B72967BB81A6}" type="datetime1">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4135328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EF7C3A7-D6F6-4D38-A7C3-B72967BB81A6}" type="datetime1">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0776079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7C3A7-D6F6-4D38-A7C3-B72967BB81A6}" type="datetime1">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9951425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EF7C3A7-D6F6-4D38-A7C3-B72967BB81A6}" type="datetime1">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350785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EF7C3A7-D6F6-4D38-A7C3-B72967BB81A6}" type="datetime1">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4575907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EF7C3A7-D6F6-4D38-A7C3-B72967BB81A6}" type="datetime1">
              <a:rPr lang="en-US" smtClean="0"/>
              <a:t>4/22/2024</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11135026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4904DA3-20C8-B211-DADD-C5FE5EF6AF4D}"/>
              </a:ext>
            </a:extLst>
          </p:cNvPr>
          <p:cNvSpPr>
            <a:spLocks noGrp="1"/>
          </p:cNvSpPr>
          <p:nvPr>
            <p:ph type="ctrTitle"/>
          </p:nvPr>
        </p:nvSpPr>
        <p:spPr>
          <a:xfrm>
            <a:off x="1082787" y="518276"/>
            <a:ext cx="10571499" cy="3562018"/>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en-US" sz="4400" b="1" dirty="0"/>
              <a:t>Rehabilitation </a:t>
            </a:r>
            <a:r>
              <a:rPr lang="en-US" sz="4400" b="1" dirty="0" smtClean="0"/>
              <a:t>Techniques </a:t>
            </a:r>
            <a:r>
              <a:rPr lang="en-US" sz="4400" b="1" dirty="0"/>
              <a:t>to improve the Functional Status of patients with Stroke</a:t>
            </a:r>
          </a:p>
        </p:txBody>
      </p:sp>
      <p:sp>
        <p:nvSpPr>
          <p:cNvPr id="3" name="Υπότιτλος 2">
            <a:extLst>
              <a:ext uri="{FF2B5EF4-FFF2-40B4-BE49-F238E27FC236}">
                <a16:creationId xmlns:a16="http://schemas.microsoft.com/office/drawing/2014/main" xmlns="" id="{5869DD66-2AA1-7EAA-EBEB-FC91B09D3455}"/>
              </a:ext>
            </a:extLst>
          </p:cNvPr>
          <p:cNvSpPr>
            <a:spLocks noGrp="1"/>
          </p:cNvSpPr>
          <p:nvPr>
            <p:ph type="subTitle" idx="1"/>
          </p:nvPr>
        </p:nvSpPr>
        <p:spPr>
          <a:xfrm>
            <a:off x="1323714" y="4390111"/>
            <a:ext cx="6586424" cy="1929022"/>
          </a:xfr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t">
            <a:normAutofit/>
          </a:bodyPr>
          <a:lstStyle/>
          <a:p>
            <a:pPr algn="ctr">
              <a:lnSpc>
                <a:spcPct val="100000"/>
              </a:lnSpc>
            </a:pPr>
            <a:r>
              <a:rPr lang="en-US" sz="2000" b="1" dirty="0"/>
              <a:t>Dr. Thomas </a:t>
            </a:r>
            <a:r>
              <a:rPr lang="en-US" sz="2000" b="1" dirty="0" smtClean="0"/>
              <a:t>Besios</a:t>
            </a:r>
          </a:p>
          <a:p>
            <a:pPr algn="ctr">
              <a:lnSpc>
                <a:spcPct val="100000"/>
              </a:lnSpc>
            </a:pPr>
            <a:r>
              <a:rPr lang="en-US" sz="2000" b="1" dirty="0" smtClean="0"/>
              <a:t>Assistant </a:t>
            </a:r>
            <a:r>
              <a:rPr lang="en-US" sz="2000" b="1" dirty="0"/>
              <a:t>Professor, Department of Physiotherapy, Lamia, </a:t>
            </a:r>
          </a:p>
          <a:p>
            <a:pPr algn="ctr">
              <a:lnSpc>
                <a:spcPct val="100000"/>
              </a:lnSpc>
            </a:pPr>
            <a:r>
              <a:rPr lang="en-US" sz="2000" b="1" dirty="0"/>
              <a:t>University of Thessaly, Greece</a:t>
            </a:r>
          </a:p>
          <a:p>
            <a:pPr indent="-228600">
              <a:buFont typeface="Arial" panose="020B0604020202020204" pitchFamily="34" charset="0"/>
              <a:buChar char="•"/>
            </a:pPr>
            <a:endParaRPr lang="en-US"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1610" y="4432509"/>
            <a:ext cx="2947234" cy="1844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715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09602" y="695458"/>
            <a:ext cx="8178342" cy="815559"/>
          </a:xfrm>
          <a:solidFill>
            <a:srgbClr val="92D050"/>
          </a:solidFill>
        </p:spPr>
        <p:txBody>
          <a:bodyPr/>
          <a:lstStyle/>
          <a:p>
            <a:r>
              <a:rPr lang="en-US" b="1" dirty="0" smtClean="0"/>
              <a:t>Multidisciplinary approach</a:t>
            </a:r>
            <a:endParaRPr lang="el-GR" b="1" dirty="0"/>
          </a:p>
        </p:txBody>
      </p:sp>
      <p:sp>
        <p:nvSpPr>
          <p:cNvPr id="3" name="Θέση περιεχομένου 2"/>
          <p:cNvSpPr>
            <a:spLocks noGrp="1"/>
          </p:cNvSpPr>
          <p:nvPr>
            <p:ph idx="1"/>
          </p:nvPr>
        </p:nvSpPr>
        <p:spPr>
          <a:xfrm>
            <a:off x="735661" y="1821655"/>
            <a:ext cx="4224528" cy="4351337"/>
          </a:xfrm>
          <a:solidFill>
            <a:schemeClr val="accent5">
              <a:lumMod val="60000"/>
              <a:lumOff val="40000"/>
            </a:schemeClr>
          </a:solidFill>
        </p:spPr>
        <p:txBody>
          <a:bodyPr>
            <a:normAutofit fontScale="92500" lnSpcReduction="10000"/>
          </a:bodyPr>
          <a:lstStyle/>
          <a:p>
            <a:pPr marL="0" indent="0">
              <a:buNone/>
            </a:pPr>
            <a:r>
              <a:rPr lang="en-US" sz="2400" b="1" dirty="0" smtClean="0"/>
              <a:t>Doctors</a:t>
            </a:r>
          </a:p>
          <a:p>
            <a:pPr marL="0" indent="0">
              <a:buNone/>
            </a:pPr>
            <a:r>
              <a:rPr lang="en-US" sz="2400" b="1" dirty="0" smtClean="0"/>
              <a:t>Nurses</a:t>
            </a:r>
          </a:p>
          <a:p>
            <a:pPr marL="0" indent="0">
              <a:buNone/>
            </a:pPr>
            <a:r>
              <a:rPr lang="en-US" sz="2400" b="1" dirty="0" smtClean="0"/>
              <a:t>Physiotherapists</a:t>
            </a:r>
          </a:p>
          <a:p>
            <a:pPr marL="0" indent="0">
              <a:buNone/>
            </a:pPr>
            <a:r>
              <a:rPr lang="en-US" sz="2400" b="1" dirty="0" smtClean="0"/>
              <a:t>Occupational therapists</a:t>
            </a:r>
          </a:p>
          <a:p>
            <a:pPr marL="0" indent="0">
              <a:buNone/>
            </a:pPr>
            <a:r>
              <a:rPr lang="en-US" sz="2400" b="1" dirty="0" smtClean="0"/>
              <a:t>Speech therapists</a:t>
            </a:r>
          </a:p>
          <a:p>
            <a:pPr marL="0" indent="0">
              <a:buNone/>
            </a:pPr>
            <a:r>
              <a:rPr lang="en-US" sz="2400" b="1" dirty="0" smtClean="0"/>
              <a:t>Psychologists</a:t>
            </a:r>
          </a:p>
          <a:p>
            <a:pPr marL="0" indent="0">
              <a:buNone/>
            </a:pPr>
            <a:r>
              <a:rPr lang="en-US" sz="2400" b="1" dirty="0" smtClean="0"/>
              <a:t>Dieticians</a:t>
            </a:r>
          </a:p>
          <a:p>
            <a:pPr marL="0" indent="0">
              <a:buNone/>
            </a:pPr>
            <a:r>
              <a:rPr lang="en-US" sz="2400" b="1" dirty="0" smtClean="0"/>
              <a:t>Social </a:t>
            </a:r>
            <a:r>
              <a:rPr lang="en-US" sz="2400" b="1" dirty="0" smtClean="0"/>
              <a:t>worker</a:t>
            </a:r>
            <a:endParaRPr lang="el-GR" sz="2400" b="1" dirty="0" smtClean="0"/>
          </a:p>
          <a:p>
            <a:pPr marL="0" indent="0">
              <a:buNone/>
            </a:pPr>
            <a:r>
              <a:rPr lang="en-US" sz="2400" b="1" u="sng" dirty="0" smtClean="0"/>
              <a:t>Family </a:t>
            </a:r>
            <a:endParaRPr lang="el-GR" sz="2400" b="1" u="sng"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170" y="2057487"/>
            <a:ext cx="5182895" cy="387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24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945DAD2-8DCB-36B4-B248-DA455B92A31D}"/>
              </a:ext>
            </a:extLst>
          </p:cNvPr>
          <p:cNvSpPr>
            <a:spLocks noGrp="1"/>
          </p:cNvSpPr>
          <p:nvPr>
            <p:ph type="title"/>
          </p:nvPr>
        </p:nvSpPr>
        <p:spPr>
          <a:xfrm>
            <a:off x="927021" y="695458"/>
            <a:ext cx="4701046" cy="609497"/>
          </a:xfr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r>
              <a:rPr lang="en-US" b="1" dirty="0"/>
              <a:t>Physical therapy </a:t>
            </a:r>
            <a:endParaRPr lang="el-GR" b="1" dirty="0"/>
          </a:p>
        </p:txBody>
      </p:sp>
      <p:sp>
        <p:nvSpPr>
          <p:cNvPr id="3" name="Θέση περιεχομένου 2">
            <a:extLst>
              <a:ext uri="{FF2B5EF4-FFF2-40B4-BE49-F238E27FC236}">
                <a16:creationId xmlns:a16="http://schemas.microsoft.com/office/drawing/2014/main" xmlns="" id="{1552F5AA-EA96-6885-253B-E7EA2A078489}"/>
              </a:ext>
            </a:extLst>
          </p:cNvPr>
          <p:cNvSpPr>
            <a:spLocks noGrp="1"/>
          </p:cNvSpPr>
          <p:nvPr>
            <p:ph idx="1"/>
          </p:nvPr>
        </p:nvSpPr>
        <p:spPr>
          <a:xfrm>
            <a:off x="425004" y="1828800"/>
            <a:ext cx="5563672" cy="4351337"/>
          </a:xfrm>
          <a:solidFill>
            <a:srgbClr val="66FF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pPr marL="0" indent="0">
              <a:buNone/>
            </a:pPr>
            <a:r>
              <a:rPr lang="en-US" sz="2400" dirty="0"/>
              <a:t>Physical therapy plays a key role in the management of disorders </a:t>
            </a:r>
            <a:r>
              <a:rPr lang="en-US" sz="2400" dirty="0" smtClean="0"/>
              <a:t>in stroke </a:t>
            </a:r>
            <a:r>
              <a:rPr lang="en-US" sz="2400" dirty="0"/>
              <a:t>patients. It focuses on achieving </a:t>
            </a:r>
            <a:r>
              <a:rPr lang="en-US" sz="2400" b="1" dirty="0"/>
              <a:t>functional movements</a:t>
            </a:r>
            <a:r>
              <a:rPr lang="en-US" sz="2400" dirty="0"/>
              <a:t>, developing the patient's maximum potential. </a:t>
            </a:r>
          </a:p>
          <a:p>
            <a:pPr marL="0" indent="0">
              <a:buNone/>
            </a:pPr>
            <a:r>
              <a:rPr lang="en-US" sz="2400" dirty="0" smtClean="0"/>
              <a:t>At </a:t>
            </a:r>
            <a:r>
              <a:rPr lang="en-US" sz="2400" dirty="0"/>
              <a:t>the same time, therapists offer support and training to patients' relatives to manage each sufferer in their daily life activities </a:t>
            </a:r>
          </a:p>
          <a:p>
            <a:pPr marL="0" indent="0">
              <a:buNone/>
            </a:pPr>
            <a:r>
              <a:rPr lang="en-US" dirty="0"/>
              <a:t>	</a:t>
            </a:r>
            <a:r>
              <a:rPr lang="en-US" dirty="0" smtClean="0"/>
              <a:t>(</a:t>
            </a:r>
            <a:r>
              <a:rPr lang="en-US" dirty="0"/>
              <a:t>Lee et al., 2018; Rocha et al., 2021)		</a:t>
            </a:r>
            <a:endParaRPr lang="el-GR" dirty="0"/>
          </a:p>
        </p:txBody>
      </p:sp>
      <p:sp>
        <p:nvSpPr>
          <p:cNvPr id="4" name="TextBox 3"/>
          <p:cNvSpPr txBox="1"/>
          <p:nvPr/>
        </p:nvSpPr>
        <p:spPr>
          <a:xfrm>
            <a:off x="6181859" y="3374265"/>
            <a:ext cx="4842456" cy="2308324"/>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400" dirty="0"/>
              <a:t>All known interventions have as their aim the restoration in the first degree or even the preservation of the physical, motor, psychological and social characteristics.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928" y="603183"/>
            <a:ext cx="2451234" cy="245123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46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96649D4-1BD7-C91E-411A-D6A0AC3FE758}"/>
              </a:ext>
            </a:extLst>
          </p:cNvPr>
          <p:cNvSpPr>
            <a:spLocks noGrp="1"/>
          </p:cNvSpPr>
          <p:nvPr>
            <p:ph type="title"/>
          </p:nvPr>
        </p:nvSpPr>
        <p:spPr>
          <a:xfrm>
            <a:off x="1261872" y="618185"/>
            <a:ext cx="5164686" cy="725407"/>
          </a:xfrm>
          <a:solidFill>
            <a:schemeClr val="accent4">
              <a:lumMod val="20000"/>
              <a:lumOff val="80000"/>
            </a:schemeClr>
          </a:solidFill>
        </p:spPr>
        <p:txBody>
          <a:bodyPr>
            <a:normAutofit/>
          </a:bodyPr>
          <a:lstStyle/>
          <a:p>
            <a:r>
              <a:rPr lang="en-US" b="1" dirty="0"/>
              <a:t>Physical therapy </a:t>
            </a:r>
            <a:endParaRPr lang="el-GR" b="1" dirty="0"/>
          </a:p>
        </p:txBody>
      </p:sp>
      <p:sp>
        <p:nvSpPr>
          <p:cNvPr id="3" name="Θέση περιεχομένου 2">
            <a:extLst>
              <a:ext uri="{FF2B5EF4-FFF2-40B4-BE49-F238E27FC236}">
                <a16:creationId xmlns:a16="http://schemas.microsoft.com/office/drawing/2014/main" xmlns="" id="{87F51037-3DBB-DDF4-65AE-A959236B422B}"/>
              </a:ext>
            </a:extLst>
          </p:cNvPr>
          <p:cNvSpPr>
            <a:spLocks noGrp="1"/>
          </p:cNvSpPr>
          <p:nvPr>
            <p:ph idx="1"/>
          </p:nvPr>
        </p:nvSpPr>
        <p:spPr>
          <a:xfrm>
            <a:off x="1261873" y="1828800"/>
            <a:ext cx="8976832" cy="4351337"/>
          </a:xfrm>
          <a:solidFill>
            <a:schemeClr val="accent3">
              <a:lumMod val="40000"/>
              <a:lumOff val="60000"/>
            </a:schemeClr>
          </a:solidFill>
        </p:spPr>
        <p:txBody>
          <a:bodyPr>
            <a:normAutofit fontScale="92500" lnSpcReduction="10000"/>
          </a:bodyPr>
          <a:lstStyle/>
          <a:p>
            <a:pPr marL="0" indent="0">
              <a:buNone/>
            </a:pPr>
            <a:r>
              <a:rPr lang="en-US" sz="2600" dirty="0"/>
              <a:t>The different approaches aim to improve the </a:t>
            </a:r>
            <a:r>
              <a:rPr lang="en-US" sz="2600" b="1" dirty="0" smtClean="0"/>
              <a:t>function ability </a:t>
            </a:r>
            <a:r>
              <a:rPr lang="en-US" sz="2600" dirty="0"/>
              <a:t>of the patients. The goal of rehabilitation is also to reduce secondary complications such as musculoskeletal disorders. </a:t>
            </a:r>
          </a:p>
          <a:p>
            <a:pPr marL="0" indent="0">
              <a:buNone/>
            </a:pPr>
            <a:r>
              <a:rPr lang="en-US" sz="2600" dirty="0"/>
              <a:t>Most approaches are based on the principles of neuroplasticity, with the long-term goal of improving motor patterns. Despite the abundance of techniques, there is no strong research evidence that one intervention is more effective than another. </a:t>
            </a:r>
          </a:p>
          <a:p>
            <a:pPr marL="0" indent="0" algn="ctr">
              <a:buNone/>
            </a:pPr>
            <a:r>
              <a:rPr lang="en-US" sz="2600" b="1" u="sng" dirty="0"/>
              <a:t>Typically, therapists use combination interventions that rely primarily on function </a:t>
            </a:r>
          </a:p>
          <a:p>
            <a:pPr marL="0" indent="0">
              <a:buNone/>
            </a:pPr>
            <a:r>
              <a:rPr lang="el-GR" dirty="0" smtClean="0"/>
              <a:t>       </a:t>
            </a:r>
            <a:r>
              <a:rPr lang="en-US" dirty="0" smtClean="0"/>
              <a:t>(</a:t>
            </a:r>
            <a:r>
              <a:rPr lang="en-US" dirty="0"/>
              <a:t>An &amp; Shaughnessy, 2011; </a:t>
            </a:r>
            <a:r>
              <a:rPr lang="en-US" dirty="0" err="1"/>
              <a:t>Dimyan</a:t>
            </a:r>
            <a:r>
              <a:rPr lang="en-US" dirty="0"/>
              <a:t> &amp; Cohen, 2011; </a:t>
            </a:r>
            <a:r>
              <a:rPr lang="en-US" dirty="0" err="1"/>
              <a:t>Winstein</a:t>
            </a:r>
            <a:r>
              <a:rPr lang="en-US" dirty="0"/>
              <a:t> et al., 2016</a:t>
            </a:r>
            <a:r>
              <a:rPr lang="en-US" dirty="0" smtClean="0"/>
              <a:t>)</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330" y="178046"/>
            <a:ext cx="2165574" cy="1441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16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3CD4C8-1E9F-2E4C-9089-5B6782B3F975}"/>
              </a:ext>
            </a:extLst>
          </p:cNvPr>
          <p:cNvSpPr>
            <a:spLocks noGrp="1"/>
          </p:cNvSpPr>
          <p:nvPr>
            <p:ph type="title"/>
          </p:nvPr>
        </p:nvSpPr>
        <p:spPr>
          <a:xfrm>
            <a:off x="759977" y="524873"/>
            <a:ext cx="7624551" cy="751164"/>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t>Starting physical therapy</a:t>
            </a:r>
            <a:endParaRPr lang="el-GR" b="1" dirty="0"/>
          </a:p>
        </p:txBody>
      </p:sp>
      <p:sp>
        <p:nvSpPr>
          <p:cNvPr id="3" name="Θέση περιεχομένου 2">
            <a:extLst>
              <a:ext uri="{FF2B5EF4-FFF2-40B4-BE49-F238E27FC236}">
                <a16:creationId xmlns:a16="http://schemas.microsoft.com/office/drawing/2014/main" xmlns="" id="{FEA314E5-05AF-4ACE-600C-22A93615EC97}"/>
              </a:ext>
            </a:extLst>
          </p:cNvPr>
          <p:cNvSpPr>
            <a:spLocks noGrp="1"/>
          </p:cNvSpPr>
          <p:nvPr>
            <p:ph idx="1"/>
          </p:nvPr>
        </p:nvSpPr>
        <p:spPr>
          <a:xfrm>
            <a:off x="274573" y="1656272"/>
            <a:ext cx="8595360" cy="3566476"/>
          </a:xfrm>
          <a:solidFill>
            <a:schemeClr val="accent4">
              <a:lumMod val="20000"/>
              <a:lumOff val="80000"/>
            </a:schemeClr>
          </a:solidFill>
          <a:effectLst>
            <a:outerShdw blurRad="152400" dist="317500" dir="5400000" sx="90000" sy="-19000" rotWithShape="0">
              <a:prstClr val="black">
                <a:alpha val="15000"/>
              </a:prstClr>
            </a:outerShdw>
          </a:effectLst>
        </p:spPr>
        <p:txBody>
          <a:bodyPr/>
          <a:lstStyle/>
          <a:p>
            <a:pPr marL="0" indent="0">
              <a:buNone/>
            </a:pPr>
            <a:r>
              <a:rPr lang="en-US" sz="2400" dirty="0"/>
              <a:t>Period of </a:t>
            </a:r>
            <a:r>
              <a:rPr lang="en-US" sz="2400" b="1" u="sng" dirty="0"/>
              <a:t>2 weeks </a:t>
            </a:r>
            <a:r>
              <a:rPr lang="en-US" sz="2400" dirty="0"/>
              <a:t>should have passed from </a:t>
            </a:r>
            <a:r>
              <a:rPr lang="en-US" sz="2400" dirty="0" smtClean="0"/>
              <a:t>the stroke, </a:t>
            </a:r>
            <a:r>
              <a:rPr lang="en-US" sz="2400" dirty="0"/>
              <a:t>as well as the </a:t>
            </a:r>
            <a:r>
              <a:rPr lang="en-US" sz="2400" b="1" dirty="0" smtClean="0"/>
              <a:t>intensive active movements </a:t>
            </a:r>
            <a:r>
              <a:rPr lang="en-US" sz="2400" dirty="0"/>
              <a:t>of the limbs from the first day of the stroke episode is not indicated. </a:t>
            </a:r>
            <a:endParaRPr lang="en-US" sz="2400" dirty="0" smtClean="0"/>
          </a:p>
          <a:p>
            <a:pPr marL="0" indent="0">
              <a:buNone/>
            </a:pPr>
            <a:r>
              <a:rPr lang="en-US" sz="2400" dirty="0" smtClean="0"/>
              <a:t>The </a:t>
            </a:r>
            <a:r>
              <a:rPr lang="en-US" sz="2400" dirty="0"/>
              <a:t>researches show that the </a:t>
            </a:r>
            <a:r>
              <a:rPr lang="en-US" sz="2400" dirty="0" smtClean="0"/>
              <a:t>active mobilization </a:t>
            </a:r>
            <a:r>
              <a:rPr lang="en-US" sz="2400" dirty="0"/>
              <a:t>of the patient when starts after 2 weeks has the same and better results than started the day after the </a:t>
            </a:r>
            <a:r>
              <a:rPr lang="en-US" sz="2400" dirty="0" smtClean="0"/>
              <a:t>stroke</a:t>
            </a:r>
            <a:r>
              <a:rPr lang="el-GR" sz="2400" dirty="0" smtClean="0"/>
              <a:t>.</a:t>
            </a:r>
            <a:endParaRPr lang="en-US" sz="2400" dirty="0"/>
          </a:p>
          <a:p>
            <a:pPr marL="0" indent="0">
              <a:buNone/>
            </a:pPr>
            <a:r>
              <a:rPr lang="en-US" dirty="0"/>
              <a:t>				 (</a:t>
            </a:r>
            <a:r>
              <a:rPr lang="en-US" dirty="0" err="1"/>
              <a:t>Belagaje</a:t>
            </a:r>
            <a:r>
              <a:rPr lang="en-US" dirty="0"/>
              <a:t>, 2017; Coleman et al., 2017</a:t>
            </a:r>
            <a:r>
              <a:rPr lang="en-US" dirty="0" smtClean="0"/>
              <a:t>)</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4127" y="1656272"/>
            <a:ext cx="1743075" cy="2619375"/>
          </a:xfrm>
          <a:prstGeom prst="rect">
            <a:avLst/>
          </a:prstGeom>
          <a:noFill/>
          <a:ln>
            <a:noFill/>
          </a:ln>
          <a:effectLst>
            <a:outerShdw dist="35921" dir="2700000" algn="ctr" rotWithShape="0">
              <a:schemeClr val="bg2"/>
            </a:outerShdw>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36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407C362-DEB2-8172-18C9-D83D697AC129}"/>
              </a:ext>
            </a:extLst>
          </p:cNvPr>
          <p:cNvSpPr>
            <a:spLocks noGrp="1"/>
          </p:cNvSpPr>
          <p:nvPr>
            <p:ph type="title"/>
          </p:nvPr>
        </p:nvSpPr>
        <p:spPr>
          <a:xfrm>
            <a:off x="782478" y="348005"/>
            <a:ext cx="9692640" cy="1325562"/>
          </a:xfrm>
          <a:solidFill>
            <a:schemeClr val="accent5">
              <a:lumMod val="60000"/>
              <a:lumOff val="40000"/>
            </a:schemeClr>
          </a:solidFill>
        </p:spPr>
        <p:txBody>
          <a:bodyPr>
            <a:normAutofit/>
          </a:bodyPr>
          <a:lstStyle/>
          <a:p>
            <a:pPr algn="ctr"/>
            <a:r>
              <a:rPr lang="en-US" sz="3600" b="1" dirty="0"/>
              <a:t>Physiotherapy Treatment – ​​A Review of Different Methods of Intervention</a:t>
            </a:r>
            <a:endParaRPr lang="el-GR" sz="3600" b="1" dirty="0"/>
          </a:p>
        </p:txBody>
      </p:sp>
      <p:sp>
        <p:nvSpPr>
          <p:cNvPr id="3" name="Θέση περιεχομένου 2">
            <a:extLst>
              <a:ext uri="{FF2B5EF4-FFF2-40B4-BE49-F238E27FC236}">
                <a16:creationId xmlns:a16="http://schemas.microsoft.com/office/drawing/2014/main" xmlns="" id="{F50AD323-82A1-FAFA-82CC-5E84A71F6541}"/>
              </a:ext>
            </a:extLst>
          </p:cNvPr>
          <p:cNvSpPr>
            <a:spLocks noGrp="1"/>
          </p:cNvSpPr>
          <p:nvPr>
            <p:ph idx="1"/>
          </p:nvPr>
        </p:nvSpPr>
        <p:spPr>
          <a:xfrm>
            <a:off x="448573" y="1876062"/>
            <a:ext cx="10420709" cy="4351337"/>
          </a:xfrm>
          <a:solidFill>
            <a:schemeClr val="accent2">
              <a:lumMod val="60000"/>
              <a:lumOff val="40000"/>
            </a:schemeClr>
          </a:solidFill>
          <a:scene3d>
            <a:camera prst="orthographicFront"/>
            <a:lightRig rig="threePt" dir="t"/>
          </a:scene3d>
          <a:sp3d>
            <a:bevelT w="152400" h="50800" prst="softRound"/>
          </a:sp3d>
        </p:spPr>
        <p:txBody>
          <a:bodyPr/>
          <a:lstStyle/>
          <a:p>
            <a:pPr marL="0" indent="0">
              <a:buNone/>
            </a:pPr>
            <a:endParaRPr lang="en-US" sz="2400" dirty="0" smtClean="0"/>
          </a:p>
          <a:p>
            <a:pPr marL="0" indent="0">
              <a:buNone/>
            </a:pPr>
            <a:r>
              <a:rPr lang="en-US" sz="2400" dirty="0" smtClean="0"/>
              <a:t>The </a:t>
            </a:r>
            <a:r>
              <a:rPr lang="en-US" sz="2400" dirty="0"/>
              <a:t>physical therapy approach to the patient includes many types of treatments depending on the symptoms </a:t>
            </a:r>
            <a:r>
              <a:rPr lang="en-US" sz="2400" dirty="0" smtClean="0"/>
              <a:t>of </a:t>
            </a:r>
            <a:r>
              <a:rPr lang="en-US" sz="2400" dirty="0"/>
              <a:t>each </a:t>
            </a:r>
            <a:r>
              <a:rPr lang="en-US" sz="2400" dirty="0" smtClean="0"/>
              <a:t>patient.</a:t>
            </a:r>
          </a:p>
          <a:p>
            <a:pPr marL="0" indent="0" algn="ctr">
              <a:buNone/>
            </a:pPr>
            <a:r>
              <a:rPr lang="en-US" sz="2400" b="1" dirty="0" smtClean="0"/>
              <a:t>Research </a:t>
            </a:r>
            <a:r>
              <a:rPr lang="en-US" sz="2400" b="1" dirty="0"/>
              <a:t>has shown that the most important thing in stroke recovery is movement and </a:t>
            </a:r>
            <a:r>
              <a:rPr lang="en-US" sz="2400" b="1" dirty="0" smtClean="0"/>
              <a:t>therapeutic exercise</a:t>
            </a:r>
            <a:r>
              <a:rPr lang="en-US" sz="2400" b="1" dirty="0"/>
              <a:t>. </a:t>
            </a:r>
          </a:p>
          <a:p>
            <a:pPr marL="0" indent="0">
              <a:buNone/>
            </a:pPr>
            <a:r>
              <a:rPr lang="en-US" sz="2400" dirty="0" smtClean="0"/>
              <a:t>Therapeutic Programs </a:t>
            </a:r>
            <a:r>
              <a:rPr lang="en-US" sz="2400" dirty="0"/>
              <a:t>should </a:t>
            </a:r>
            <a:r>
              <a:rPr lang="en-US" sz="2400" dirty="0" smtClean="0"/>
              <a:t>include exercises </a:t>
            </a:r>
            <a:r>
              <a:rPr lang="en-US" sz="2400" dirty="0"/>
              <a:t>of </a:t>
            </a:r>
            <a:r>
              <a:rPr lang="en-US" sz="2400" dirty="0" smtClean="0"/>
              <a:t>the whole body, </a:t>
            </a:r>
            <a:r>
              <a:rPr lang="en-US" sz="2400" dirty="0"/>
              <a:t>upper and lower limbs, as well </a:t>
            </a:r>
            <a:r>
              <a:rPr lang="en-US" sz="2400" dirty="0" smtClean="0"/>
              <a:t>as balance </a:t>
            </a:r>
            <a:r>
              <a:rPr lang="en-US" sz="2400" dirty="0"/>
              <a:t>exercises both on stable ground and on sloping or uneven </a:t>
            </a:r>
            <a:r>
              <a:rPr lang="en-US" sz="2400" dirty="0" smtClean="0"/>
              <a:t>ground </a:t>
            </a:r>
            <a:r>
              <a:rPr lang="en-US" sz="2400" dirty="0"/>
              <a:t>(</a:t>
            </a:r>
            <a:r>
              <a:rPr lang="en-US" sz="2400" dirty="0" smtClean="0"/>
              <a:t>taking advantage role </a:t>
            </a:r>
            <a:r>
              <a:rPr lang="en-US" sz="2400" dirty="0" smtClean="0"/>
              <a:t>of the environment)</a:t>
            </a:r>
            <a:endParaRPr lang="en-US" sz="2400" dirty="0"/>
          </a:p>
          <a:p>
            <a:pPr marL="0" indent="0">
              <a:buNone/>
            </a:pPr>
            <a:r>
              <a:rPr lang="en-US" dirty="0"/>
              <a:t>(Han et al., 2017; </a:t>
            </a:r>
            <a:r>
              <a:rPr lang="en-US" dirty="0" err="1"/>
              <a:t>Smedes</a:t>
            </a:r>
            <a:r>
              <a:rPr lang="en-US" dirty="0"/>
              <a:t> &amp; Giacometti da Silva, 2019; </a:t>
            </a:r>
            <a:r>
              <a:rPr lang="en-US" dirty="0" err="1"/>
              <a:t>Vahlberg</a:t>
            </a:r>
            <a:r>
              <a:rPr lang="en-US" dirty="0"/>
              <a:t> et al</a:t>
            </a:r>
            <a:r>
              <a:rPr lang="en-US" dirty="0" smtClean="0"/>
              <a:t>., </a:t>
            </a:r>
            <a:r>
              <a:rPr lang="en-US" dirty="0"/>
              <a:t>2017; </a:t>
            </a:r>
            <a:r>
              <a:rPr lang="en-US" dirty="0" err="1"/>
              <a:t>Vér</a:t>
            </a:r>
            <a:r>
              <a:rPr lang="en-US" dirty="0"/>
              <a:t> et al., 2016</a:t>
            </a:r>
            <a:r>
              <a:rPr lang="en-US" dirty="0" smtClean="0"/>
              <a:t>)</a:t>
            </a:r>
            <a:endParaRPr lang="el-GR" dirty="0"/>
          </a:p>
        </p:txBody>
      </p:sp>
    </p:spTree>
    <p:extLst>
      <p:ext uri="{BB962C8B-B14F-4D97-AF65-F5344CB8AC3E}">
        <p14:creationId xmlns:p14="http://schemas.microsoft.com/office/powerpoint/2010/main" val="334862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2A9F00D-0994-7AA3-C0BE-213D00153DAB}"/>
              </a:ext>
            </a:extLst>
          </p:cNvPr>
          <p:cNvSpPr>
            <a:spLocks noGrp="1"/>
          </p:cNvSpPr>
          <p:nvPr>
            <p:ph type="title"/>
          </p:nvPr>
        </p:nvSpPr>
        <p:spPr>
          <a:xfrm>
            <a:off x="832145" y="403741"/>
            <a:ext cx="6478331" cy="751164"/>
          </a:xfr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000" b="1" dirty="0"/>
              <a:t>Methods of Intervention</a:t>
            </a:r>
            <a:endParaRPr lang="el-GR" sz="4000" b="1" dirty="0"/>
          </a:p>
        </p:txBody>
      </p:sp>
      <p:sp>
        <p:nvSpPr>
          <p:cNvPr id="3" name="Θέση περιεχομένου 2">
            <a:extLst>
              <a:ext uri="{FF2B5EF4-FFF2-40B4-BE49-F238E27FC236}">
                <a16:creationId xmlns:a16="http://schemas.microsoft.com/office/drawing/2014/main" xmlns="" id="{0B30FDA5-80D6-B06B-42D2-4865B86E3392}"/>
              </a:ext>
            </a:extLst>
          </p:cNvPr>
          <p:cNvSpPr>
            <a:spLocks noGrp="1"/>
          </p:cNvSpPr>
          <p:nvPr>
            <p:ph idx="1"/>
          </p:nvPr>
        </p:nvSpPr>
        <p:spPr>
          <a:xfrm>
            <a:off x="832145" y="1536837"/>
            <a:ext cx="9502299" cy="4976105"/>
          </a:xfr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indent="0">
              <a:buNone/>
            </a:pPr>
            <a:endParaRPr lang="en-US" sz="2400" dirty="0" smtClean="0"/>
          </a:p>
          <a:p>
            <a:pPr marL="0" indent="0">
              <a:buNone/>
            </a:pPr>
            <a:r>
              <a:rPr lang="en-US" sz="2400" dirty="0" smtClean="0"/>
              <a:t>Furthermore</a:t>
            </a:r>
            <a:r>
              <a:rPr lang="en-US" sz="2400" dirty="0"/>
              <a:t>, research has shown that depending on the symptoms, </a:t>
            </a:r>
            <a:r>
              <a:rPr lang="en-US" sz="2400" b="1" dirty="0" smtClean="0"/>
              <a:t>Botox</a:t>
            </a:r>
            <a:r>
              <a:rPr lang="en-US" sz="2400" dirty="0" smtClean="0"/>
              <a:t> </a:t>
            </a:r>
            <a:r>
              <a:rPr lang="en-US" sz="2400" dirty="0" smtClean="0"/>
              <a:t>injection </a:t>
            </a:r>
            <a:r>
              <a:rPr lang="en-US" sz="2400" dirty="0"/>
              <a:t>and </a:t>
            </a:r>
            <a:r>
              <a:rPr lang="en-US" sz="2400" b="1" dirty="0" smtClean="0"/>
              <a:t>Tens </a:t>
            </a:r>
            <a:r>
              <a:rPr lang="en-US" sz="2400" dirty="0"/>
              <a:t>currents are </a:t>
            </a:r>
            <a:r>
              <a:rPr lang="en-US" sz="2400" dirty="0" smtClean="0"/>
              <a:t>used</a:t>
            </a:r>
            <a:r>
              <a:rPr lang="en-US" dirty="0"/>
              <a:t>					</a:t>
            </a:r>
            <a:endParaRPr lang="en-US" dirty="0" smtClean="0"/>
          </a:p>
          <a:p>
            <a:pPr marL="0" indent="0">
              <a:buNone/>
            </a:pPr>
            <a:r>
              <a:rPr lang="en-US" dirty="0"/>
              <a:t>	</a:t>
            </a:r>
            <a:r>
              <a:rPr lang="en-US" dirty="0" smtClean="0"/>
              <a:t>	  			  (</a:t>
            </a:r>
            <a:r>
              <a:rPr lang="en-US" dirty="0"/>
              <a:t>Dong et al., 2017; Sun et al., 2019</a:t>
            </a:r>
            <a:r>
              <a:rPr lang="en-US" dirty="0" smtClean="0"/>
              <a:t>)</a:t>
            </a:r>
          </a:p>
          <a:p>
            <a:pPr marL="0" indent="0">
              <a:buNone/>
            </a:pPr>
            <a:r>
              <a:rPr lang="en-US" sz="2400" dirty="0"/>
              <a:t>T</a:t>
            </a:r>
            <a:r>
              <a:rPr lang="en-US" sz="2400" dirty="0" smtClean="0"/>
              <a:t>herapists </a:t>
            </a:r>
            <a:r>
              <a:rPr lang="en-US" sz="2400" dirty="0"/>
              <a:t>also use several types of </a:t>
            </a:r>
            <a:r>
              <a:rPr lang="en-US" sz="2400" b="1" dirty="0"/>
              <a:t>splints</a:t>
            </a:r>
            <a:r>
              <a:rPr lang="en-US" sz="2400" dirty="0"/>
              <a:t> to improve </a:t>
            </a:r>
            <a:r>
              <a:rPr lang="en-US" sz="2400" dirty="0" smtClean="0"/>
              <a:t>the functionality </a:t>
            </a:r>
            <a:r>
              <a:rPr lang="en-US" sz="2400" dirty="0"/>
              <a:t>of patients. Research has shown moderate to good results in the placement of splints during physical therapy treatment</a:t>
            </a:r>
          </a:p>
          <a:p>
            <a:pPr marL="0" indent="0">
              <a:buNone/>
            </a:pPr>
            <a:r>
              <a:rPr lang="en-US" dirty="0"/>
              <a:t>				</a:t>
            </a:r>
            <a:r>
              <a:rPr lang="en-US" dirty="0" smtClean="0"/>
              <a:t>	 </a:t>
            </a:r>
            <a:r>
              <a:rPr lang="en-US" dirty="0"/>
              <a:t>(</a:t>
            </a:r>
            <a:r>
              <a:rPr lang="en-US" dirty="0" err="1"/>
              <a:t>Amini</a:t>
            </a:r>
            <a:r>
              <a:rPr lang="en-US" dirty="0"/>
              <a:t> et al., 2016; </a:t>
            </a:r>
            <a:r>
              <a:rPr lang="en-US" dirty="0" err="1"/>
              <a:t>Khallaf</a:t>
            </a:r>
            <a:r>
              <a:rPr lang="en-US" dirty="0"/>
              <a:t> et al., 2017</a:t>
            </a:r>
            <a:r>
              <a:rPr lang="en-US" dirty="0" smtClean="0"/>
              <a:t>)</a:t>
            </a:r>
            <a:endParaRPr lang="en-US" dirty="0"/>
          </a:p>
          <a:p>
            <a:pPr marL="0" indent="0">
              <a:buNone/>
            </a:pPr>
            <a:r>
              <a:rPr lang="en-US" sz="2400" dirty="0"/>
              <a:t>In addition, </a:t>
            </a:r>
            <a:r>
              <a:rPr lang="en-US" sz="2400" dirty="0" smtClean="0"/>
              <a:t>patients need </a:t>
            </a:r>
            <a:r>
              <a:rPr lang="en-US" sz="2400" b="1" dirty="0"/>
              <a:t>mental </a:t>
            </a:r>
            <a:r>
              <a:rPr lang="en-US" sz="2400" b="1" dirty="0" smtClean="0"/>
              <a:t>and psychological </a:t>
            </a:r>
            <a:r>
              <a:rPr lang="en-US" sz="2400" b="1" dirty="0"/>
              <a:t>support</a:t>
            </a:r>
            <a:r>
              <a:rPr lang="en-US" sz="2400" dirty="0"/>
              <a:t>, in order to reduce the chances of high levels of stress </a:t>
            </a:r>
          </a:p>
          <a:p>
            <a:pPr marL="0" indent="0">
              <a:buNone/>
            </a:pPr>
            <a:r>
              <a:rPr lang="en-US" dirty="0"/>
              <a:t>	</a:t>
            </a:r>
            <a:r>
              <a:rPr lang="en-US" dirty="0" smtClean="0"/>
              <a:t>(</a:t>
            </a:r>
            <a:r>
              <a:rPr lang="en-US" dirty="0" err="1" smtClean="0"/>
              <a:t>Guggisberg</a:t>
            </a:r>
            <a:r>
              <a:rPr lang="en-US" dirty="0" smtClean="0"/>
              <a:t> </a:t>
            </a:r>
            <a:r>
              <a:rPr lang="en-US" dirty="0"/>
              <a:t>et al., </a:t>
            </a:r>
            <a:r>
              <a:rPr lang="en-US" dirty="0" smtClean="0"/>
              <a:t>2019, </a:t>
            </a:r>
            <a:r>
              <a:rPr lang="en-US" dirty="0"/>
              <a:t>Harrison et al., 2017; </a:t>
            </a:r>
            <a:r>
              <a:rPr lang="en-US" dirty="0" err="1"/>
              <a:t>Schöttke</a:t>
            </a:r>
            <a:r>
              <a:rPr lang="en-US" dirty="0"/>
              <a:t> &amp; </a:t>
            </a:r>
            <a:r>
              <a:rPr lang="en-US" dirty="0" err="1"/>
              <a:t>Giabbiconi</a:t>
            </a:r>
            <a:r>
              <a:rPr lang="en-US" dirty="0"/>
              <a:t>, 2015)</a:t>
            </a:r>
          </a:p>
          <a:p>
            <a:pPr marL="0" indent="0">
              <a:buNone/>
            </a:pPr>
            <a:r>
              <a:rPr lang="en-US" dirty="0" smtClean="0"/>
              <a:t> </a:t>
            </a:r>
            <a:endParaRPr lang="en-US" dirty="0"/>
          </a:p>
        </p:txBody>
      </p:sp>
    </p:spTree>
    <p:extLst>
      <p:ext uri="{BB962C8B-B14F-4D97-AF65-F5344CB8AC3E}">
        <p14:creationId xmlns:p14="http://schemas.microsoft.com/office/powerpoint/2010/main" val="189478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011CA58-2EEF-95F5-9072-8F99B10B2FF2}"/>
              </a:ext>
            </a:extLst>
          </p:cNvPr>
          <p:cNvSpPr>
            <a:spLocks noGrp="1"/>
          </p:cNvSpPr>
          <p:nvPr>
            <p:ph type="title"/>
          </p:nvPr>
        </p:nvSpPr>
        <p:spPr>
          <a:xfrm>
            <a:off x="1094446" y="590170"/>
            <a:ext cx="6761666" cy="1378039"/>
          </a:xfrm>
          <a:solidFill>
            <a:schemeClr val="accent3">
              <a:lumMod val="60000"/>
              <a:lumOff val="40000"/>
            </a:schemeClr>
          </a:solidFill>
          <a:scene3d>
            <a:camera prst="orthographicFront"/>
            <a:lightRig rig="threePt" dir="t"/>
          </a:scene3d>
          <a:sp3d>
            <a:bevelT w="114300" prst="artDeco"/>
          </a:sp3d>
        </p:spPr>
        <p:txBody>
          <a:bodyPr>
            <a:normAutofit/>
          </a:bodyPr>
          <a:lstStyle/>
          <a:p>
            <a:r>
              <a:rPr lang="en-US" b="1" dirty="0"/>
              <a:t>Bobath – </a:t>
            </a:r>
            <a:r>
              <a:rPr lang="en-US" b="1" dirty="0" smtClean="0"/>
              <a:t>PNF </a:t>
            </a:r>
            <a:r>
              <a:rPr lang="en-US" b="1" dirty="0"/>
              <a:t>method </a:t>
            </a:r>
            <a:r>
              <a:rPr lang="en-US" dirty="0"/>
              <a:t/>
            </a:r>
            <a:br>
              <a:rPr lang="en-US" dirty="0"/>
            </a:br>
            <a:endParaRPr lang="el-GR" dirty="0"/>
          </a:p>
        </p:txBody>
      </p:sp>
      <p:sp>
        <p:nvSpPr>
          <p:cNvPr id="3" name="Θέση περιεχομένου 2">
            <a:extLst>
              <a:ext uri="{FF2B5EF4-FFF2-40B4-BE49-F238E27FC236}">
                <a16:creationId xmlns:a16="http://schemas.microsoft.com/office/drawing/2014/main" xmlns="" id="{E6A0A5AF-36A3-68D9-B4F3-E7ACFBE9A520}"/>
              </a:ext>
            </a:extLst>
          </p:cNvPr>
          <p:cNvSpPr>
            <a:spLocks noGrp="1"/>
          </p:cNvSpPr>
          <p:nvPr>
            <p:ph idx="1"/>
          </p:nvPr>
        </p:nvSpPr>
        <p:spPr>
          <a:xfrm>
            <a:off x="772475" y="2446987"/>
            <a:ext cx="8595360" cy="3477296"/>
          </a:xfrm>
          <a:solidFill>
            <a:schemeClr val="accent6">
              <a:lumMod val="40000"/>
              <a:lumOff val="60000"/>
            </a:schemeClr>
          </a:solidFill>
          <a:effectLst>
            <a:outerShdw blurRad="76200" dist="12700" dir="2700000" sy="-23000" kx="-800400" algn="bl" rotWithShape="0">
              <a:prstClr val="black">
                <a:alpha val="20000"/>
              </a:prstClr>
            </a:outerShdw>
          </a:effectLst>
        </p:spPr>
        <p:txBody>
          <a:bodyPr>
            <a:normAutofit/>
          </a:bodyPr>
          <a:lstStyle/>
          <a:p>
            <a:pPr marL="0" indent="0">
              <a:buNone/>
            </a:pPr>
            <a:r>
              <a:rPr lang="en-US" sz="2400" dirty="0"/>
              <a:t>In 2016, </a:t>
            </a:r>
            <a:r>
              <a:rPr lang="en-US" sz="2400" dirty="0" err="1"/>
              <a:t>Krukowska</a:t>
            </a:r>
            <a:r>
              <a:rPr lang="en-US" sz="2400" dirty="0"/>
              <a:t> et </a:t>
            </a:r>
            <a:r>
              <a:rPr lang="en-US" sz="2400" dirty="0" smtClean="0"/>
              <a:t>al</a:t>
            </a:r>
            <a:r>
              <a:rPr lang="el-GR" sz="2400" dirty="0" smtClean="0"/>
              <a:t>.</a:t>
            </a:r>
            <a:r>
              <a:rPr lang="en-US" sz="2400" dirty="0" smtClean="0"/>
              <a:t>, </a:t>
            </a:r>
            <a:r>
              <a:rPr lang="en-US" sz="2400" dirty="0"/>
              <a:t>conducted a study on ischemic stroke patients to see the effect of the </a:t>
            </a:r>
            <a:r>
              <a:rPr lang="en-US" sz="2400" b="1" dirty="0"/>
              <a:t>Bobath</a:t>
            </a:r>
            <a:r>
              <a:rPr lang="en-US" sz="2400" dirty="0"/>
              <a:t> and </a:t>
            </a:r>
            <a:r>
              <a:rPr lang="en-US" sz="2400" b="1" dirty="0" smtClean="0"/>
              <a:t>PNF</a:t>
            </a:r>
            <a:r>
              <a:rPr lang="el-GR" sz="2400" b="1" dirty="0" smtClean="0"/>
              <a:t>.</a:t>
            </a:r>
            <a:r>
              <a:rPr lang="en-US" sz="2400" b="1" dirty="0" smtClean="0"/>
              <a:t> </a:t>
            </a:r>
          </a:p>
          <a:p>
            <a:pPr marL="0" indent="0">
              <a:buNone/>
            </a:pPr>
            <a:r>
              <a:rPr lang="en-US" sz="2400" dirty="0" smtClean="0"/>
              <a:t>Both </a:t>
            </a:r>
            <a:r>
              <a:rPr lang="en-US" sz="2400" dirty="0"/>
              <a:t>groups had an improvement in their balance, but the group that had received the Bobath method presented better results and a greater statistically significant difference p&lt;0.05, compared to the group that had received the </a:t>
            </a:r>
            <a:r>
              <a:rPr lang="en-US" sz="2400" dirty="0" smtClean="0"/>
              <a:t>PNF intervention </a:t>
            </a:r>
            <a:endParaRPr lang="en-US" sz="2400" dirty="0"/>
          </a:p>
          <a:p>
            <a:pPr marL="0" indent="0">
              <a:buNone/>
            </a:pPr>
            <a:r>
              <a:rPr lang="en-US" dirty="0"/>
              <a:t>						(</a:t>
            </a:r>
            <a:r>
              <a:rPr lang="en-US" dirty="0" err="1"/>
              <a:t>Krukowska</a:t>
            </a:r>
            <a:r>
              <a:rPr lang="en-US" dirty="0"/>
              <a:t> et al. , 2016</a:t>
            </a:r>
            <a:r>
              <a:rPr lang="en-US" dirty="0" smtClean="0"/>
              <a:t>)</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620" y="384108"/>
            <a:ext cx="2619375" cy="1743075"/>
          </a:xfrm>
          <a:prstGeom prst="rect">
            <a:avLst/>
          </a:prstGeom>
          <a:noFill/>
          <a:ln>
            <a:noFill/>
          </a:ln>
          <a:effectLst/>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63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1281" y="345057"/>
            <a:ext cx="10376542" cy="785548"/>
          </a:xfrm>
          <a:solidFill>
            <a:schemeClr val="accent3">
              <a:lumMod val="40000"/>
              <a:lumOff val="60000"/>
            </a:schemeClr>
          </a:solidFill>
        </p:spPr>
        <p:txBody>
          <a:bodyPr/>
          <a:lstStyle/>
          <a:p>
            <a:r>
              <a:rPr lang="en-US" dirty="0" err="1"/>
              <a:t>Vojta</a:t>
            </a:r>
            <a:r>
              <a:rPr lang="en-US" dirty="0"/>
              <a:t> therapy improves postural control</a:t>
            </a:r>
            <a:endParaRPr lang="el-GR" dirty="0"/>
          </a:p>
        </p:txBody>
      </p:sp>
      <p:sp>
        <p:nvSpPr>
          <p:cNvPr id="3" name="Θέση περιεχομένου 2"/>
          <p:cNvSpPr>
            <a:spLocks noGrp="1"/>
          </p:cNvSpPr>
          <p:nvPr>
            <p:ph idx="1"/>
          </p:nvPr>
        </p:nvSpPr>
        <p:spPr>
          <a:xfrm>
            <a:off x="276045" y="1380770"/>
            <a:ext cx="8169215" cy="5261569"/>
          </a:xfrm>
          <a:solidFill>
            <a:schemeClr val="accent4">
              <a:lumMod val="20000"/>
              <a:lumOff val="80000"/>
            </a:schemeClr>
          </a:solidFill>
        </p:spPr>
        <p:txBody>
          <a:bodyPr>
            <a:noAutofit/>
          </a:bodyPr>
          <a:lstStyle/>
          <a:p>
            <a:pPr marL="0" indent="0">
              <a:buNone/>
            </a:pPr>
            <a:r>
              <a:rPr lang="en-US" sz="2100" b="1" dirty="0" smtClean="0"/>
              <a:t>Aim</a:t>
            </a:r>
            <a:r>
              <a:rPr lang="en-US" sz="2100" dirty="0" smtClean="0"/>
              <a:t> </a:t>
            </a:r>
            <a:r>
              <a:rPr lang="en-US" sz="2100" dirty="0"/>
              <a:t>of the trial was to test the hypothesis that </a:t>
            </a:r>
            <a:r>
              <a:rPr lang="en-US" sz="2100" dirty="0" err="1"/>
              <a:t>Vojta</a:t>
            </a:r>
            <a:r>
              <a:rPr lang="en-US" sz="2100" dirty="0"/>
              <a:t> therapy - </a:t>
            </a:r>
            <a:r>
              <a:rPr lang="en-US" sz="2100" dirty="0" smtClean="0"/>
              <a:t>approach </a:t>
            </a:r>
            <a:r>
              <a:rPr lang="en-US" sz="2100" dirty="0" smtClean="0"/>
              <a:t>improves </a:t>
            </a:r>
            <a:r>
              <a:rPr lang="en-US" sz="2100" dirty="0"/>
              <a:t>postural control and motor function in patients with acute </a:t>
            </a:r>
            <a:r>
              <a:rPr lang="en-US" sz="2100" dirty="0" smtClean="0"/>
              <a:t>ischemic </a:t>
            </a:r>
            <a:r>
              <a:rPr lang="en-US" sz="2100" dirty="0"/>
              <a:t>stroke (</a:t>
            </a:r>
            <a:r>
              <a:rPr lang="en-US" sz="2100" dirty="0" smtClean="0"/>
              <a:t>AIS).</a:t>
            </a:r>
          </a:p>
          <a:p>
            <a:pPr marL="0" indent="0">
              <a:buNone/>
            </a:pPr>
            <a:r>
              <a:rPr lang="en-US" sz="2100" b="1" dirty="0" smtClean="0"/>
              <a:t>Methods</a:t>
            </a:r>
            <a:r>
              <a:rPr lang="en-US" sz="2100" dirty="0"/>
              <a:t>: </a:t>
            </a:r>
            <a:r>
              <a:rPr lang="en-US" sz="2100" dirty="0" smtClean="0"/>
              <a:t>RCT</a:t>
            </a:r>
            <a:r>
              <a:rPr lang="el-GR" sz="2100" dirty="0" smtClean="0"/>
              <a:t>,</a:t>
            </a:r>
            <a:r>
              <a:rPr lang="en-US" sz="2100" dirty="0" smtClean="0"/>
              <a:t> included </a:t>
            </a:r>
            <a:r>
              <a:rPr lang="en-US" sz="2100" dirty="0"/>
              <a:t>patients with </a:t>
            </a:r>
            <a:r>
              <a:rPr lang="en-US" sz="2100" dirty="0" smtClean="0"/>
              <a:t>severe </a:t>
            </a:r>
            <a:r>
              <a:rPr lang="en-US" sz="2100" dirty="0"/>
              <a:t>hemiparesis and randomly assigned them to </a:t>
            </a:r>
            <a:r>
              <a:rPr lang="en-US" sz="2100" dirty="0" err="1"/>
              <a:t>Vojta</a:t>
            </a:r>
            <a:r>
              <a:rPr lang="en-US" sz="2100" dirty="0"/>
              <a:t> therapy or standard physiotherapy within 72 h after stroke onset. </a:t>
            </a:r>
            <a:endParaRPr lang="en-US" sz="2100" dirty="0" smtClean="0"/>
          </a:p>
          <a:p>
            <a:pPr marL="0" indent="0">
              <a:buNone/>
            </a:pPr>
            <a:r>
              <a:rPr lang="en-US" sz="2100" b="1" dirty="0" smtClean="0"/>
              <a:t>Results</a:t>
            </a:r>
            <a:r>
              <a:rPr lang="en-US" sz="2100" b="1" dirty="0"/>
              <a:t>: </a:t>
            </a:r>
            <a:r>
              <a:rPr lang="en-US" sz="2100" dirty="0"/>
              <a:t>Forty patients (20 per </a:t>
            </a:r>
            <a:r>
              <a:rPr lang="en-US" sz="2100" dirty="0" smtClean="0"/>
              <a:t>group), Median </a:t>
            </a:r>
            <a:r>
              <a:rPr lang="en-US" sz="2100" dirty="0"/>
              <a:t>age was 75 (66–80) years, 50% were women. </a:t>
            </a:r>
          </a:p>
          <a:p>
            <a:pPr marL="0" indent="0">
              <a:buNone/>
            </a:pPr>
            <a:r>
              <a:rPr lang="en-US" sz="2100" dirty="0" smtClean="0"/>
              <a:t> </a:t>
            </a:r>
            <a:r>
              <a:rPr lang="en-US" sz="2100" dirty="0"/>
              <a:t>This first </a:t>
            </a:r>
            <a:r>
              <a:rPr lang="en-US" sz="2100" dirty="0" err="1"/>
              <a:t>randomised</a:t>
            </a:r>
            <a:r>
              <a:rPr lang="en-US" sz="2100" dirty="0"/>
              <a:t> controlled trial of </a:t>
            </a:r>
            <a:r>
              <a:rPr lang="en-US" sz="2100" dirty="0" err="1"/>
              <a:t>Vojta</a:t>
            </a:r>
            <a:r>
              <a:rPr lang="en-US" sz="2100" dirty="0"/>
              <a:t> therapy in acute stroke patients </a:t>
            </a:r>
            <a:r>
              <a:rPr lang="en-US" sz="2100" dirty="0" smtClean="0"/>
              <a:t>demonstrated better improvement </a:t>
            </a:r>
            <a:r>
              <a:rPr lang="en-US" sz="2100" dirty="0"/>
              <a:t>of postural control through </a:t>
            </a:r>
            <a:r>
              <a:rPr lang="en-US" sz="2100" dirty="0" err="1"/>
              <a:t>Vojta</a:t>
            </a:r>
            <a:r>
              <a:rPr lang="en-US" sz="2100" dirty="0"/>
              <a:t> therapy compared to standard </a:t>
            </a:r>
            <a:r>
              <a:rPr lang="en-US" sz="2100" dirty="0" smtClean="0"/>
              <a:t>physiotherapy.</a:t>
            </a:r>
          </a:p>
          <a:p>
            <a:pPr marL="0" indent="0">
              <a:buNone/>
            </a:pPr>
            <a:r>
              <a:rPr lang="en-US" sz="2100" dirty="0" smtClean="0"/>
              <a:t>				</a:t>
            </a:r>
            <a:r>
              <a:rPr lang="en-US" dirty="0" smtClean="0"/>
              <a:t>	(Corina </a:t>
            </a:r>
            <a:r>
              <a:rPr lang="en-US" dirty="0" err="1" smtClean="0"/>
              <a:t>Epple</a:t>
            </a:r>
            <a:r>
              <a:rPr lang="en-US" dirty="0" smtClean="0"/>
              <a:t> et al., 2020)</a:t>
            </a:r>
            <a:endParaRPr lang="el-GR" dirty="0"/>
          </a:p>
        </p:txBody>
      </p:sp>
      <p:pic>
        <p:nvPicPr>
          <p:cNvPr id="4" name="Εικόνα 3"/>
          <p:cNvPicPr>
            <a:picLocks noChangeAspect="1"/>
          </p:cNvPicPr>
          <p:nvPr/>
        </p:nvPicPr>
        <p:blipFill>
          <a:blip r:embed="rId2"/>
          <a:stretch>
            <a:fillRect/>
          </a:stretch>
        </p:blipFill>
        <p:spPr>
          <a:xfrm>
            <a:off x="8514271" y="1725283"/>
            <a:ext cx="2624947" cy="16403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Εικόνα 4"/>
          <p:cNvPicPr>
            <a:picLocks noChangeAspect="1"/>
          </p:cNvPicPr>
          <p:nvPr/>
        </p:nvPicPr>
        <p:blipFill>
          <a:blip r:embed="rId3"/>
          <a:stretch>
            <a:fillRect/>
          </a:stretch>
        </p:blipFill>
        <p:spPr>
          <a:xfrm>
            <a:off x="8593256" y="3871911"/>
            <a:ext cx="2466975" cy="1857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307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7A35476-E311-C635-C1CC-0E3D572D785F}"/>
              </a:ext>
            </a:extLst>
          </p:cNvPr>
          <p:cNvSpPr>
            <a:spLocks noGrp="1"/>
          </p:cNvSpPr>
          <p:nvPr>
            <p:ph type="title"/>
          </p:nvPr>
        </p:nvSpPr>
        <p:spPr>
          <a:xfrm>
            <a:off x="1184841" y="312495"/>
            <a:ext cx="7444246" cy="892832"/>
          </a:xfr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t>Methods of Intervention</a:t>
            </a:r>
            <a:endParaRPr lang="el-GR" b="1" dirty="0"/>
          </a:p>
        </p:txBody>
      </p:sp>
      <p:sp>
        <p:nvSpPr>
          <p:cNvPr id="3" name="Θέση περιεχομένου 2">
            <a:extLst>
              <a:ext uri="{FF2B5EF4-FFF2-40B4-BE49-F238E27FC236}">
                <a16:creationId xmlns:a16="http://schemas.microsoft.com/office/drawing/2014/main" xmlns="" id="{A41AF3C9-6059-6824-F3D8-95DBC41853BB}"/>
              </a:ext>
            </a:extLst>
          </p:cNvPr>
          <p:cNvSpPr>
            <a:spLocks noGrp="1"/>
          </p:cNvSpPr>
          <p:nvPr>
            <p:ph idx="1"/>
          </p:nvPr>
        </p:nvSpPr>
        <p:spPr>
          <a:xfrm>
            <a:off x="408464" y="1431985"/>
            <a:ext cx="8595360" cy="4986067"/>
          </a:xfrm>
          <a:solidFill>
            <a:schemeClr val="bg2">
              <a:lumMod val="9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marL="0" indent="0">
              <a:buNone/>
            </a:pPr>
            <a:r>
              <a:rPr lang="en-US" sz="2400" dirty="0" err="1" smtClean="0"/>
              <a:t>Kılınç</a:t>
            </a:r>
            <a:r>
              <a:rPr lang="en-US" sz="2400" dirty="0"/>
              <a:t>, </a:t>
            </a:r>
            <a:r>
              <a:rPr lang="en-US" sz="2400" dirty="0" smtClean="0"/>
              <a:t>et al., (2016</a:t>
            </a:r>
            <a:r>
              <a:rPr lang="en-US" sz="2400" dirty="0"/>
              <a:t>), studied the effects of Bobath on trunk control, upper and lower limb function, gait, and balance in stroke </a:t>
            </a:r>
            <a:r>
              <a:rPr lang="en-US" sz="2400" dirty="0" smtClean="0"/>
              <a:t>patients</a:t>
            </a:r>
          </a:p>
          <a:p>
            <a:pPr marL="0" indent="0">
              <a:buNone/>
            </a:pPr>
            <a:r>
              <a:rPr lang="en-US" sz="2400" dirty="0" smtClean="0"/>
              <a:t>A </a:t>
            </a:r>
            <a:r>
              <a:rPr lang="en-US" sz="2400" dirty="0"/>
              <a:t>total of 22 patients voluntarily participated in the study</a:t>
            </a:r>
            <a:r>
              <a:rPr lang="en-US" sz="2400" dirty="0" smtClean="0"/>
              <a:t>.</a:t>
            </a:r>
          </a:p>
          <a:p>
            <a:pPr marL="0" indent="0">
              <a:buNone/>
            </a:pPr>
            <a:r>
              <a:rPr lang="en-US" sz="2400" dirty="0" smtClean="0"/>
              <a:t>Evaluation: </a:t>
            </a:r>
            <a:r>
              <a:rPr lang="en-US" sz="2400" dirty="0"/>
              <a:t>Trunk Impairment Scale (TIS), </a:t>
            </a:r>
            <a:r>
              <a:rPr lang="en-US" sz="2400" dirty="0" smtClean="0"/>
              <a:t>(STREAM), 10-m </a:t>
            </a:r>
            <a:r>
              <a:rPr lang="en-US" sz="2400" dirty="0"/>
              <a:t>Walking </a:t>
            </a:r>
            <a:r>
              <a:rPr lang="en-US" sz="2400" dirty="0" smtClean="0"/>
              <a:t>Test, BBS, Functional </a:t>
            </a:r>
            <a:r>
              <a:rPr lang="en-US" sz="2400" dirty="0"/>
              <a:t>Reach (</a:t>
            </a:r>
            <a:r>
              <a:rPr lang="en-US" sz="2400" dirty="0" smtClean="0"/>
              <a:t>FRT) </a:t>
            </a:r>
            <a:r>
              <a:rPr lang="en-US" sz="2400" dirty="0"/>
              <a:t>and Timed Up-and-Go (TUG</a:t>
            </a:r>
            <a:r>
              <a:rPr lang="en-US" sz="2400" dirty="0" smtClean="0"/>
              <a:t>).</a:t>
            </a:r>
          </a:p>
          <a:p>
            <a:pPr marL="0" indent="0">
              <a:buNone/>
            </a:pPr>
            <a:r>
              <a:rPr lang="en-US" sz="2400" dirty="0"/>
              <a:t>P</a:t>
            </a:r>
            <a:r>
              <a:rPr lang="en-US" sz="2400" dirty="0" smtClean="0"/>
              <a:t>rogram </a:t>
            </a:r>
            <a:r>
              <a:rPr lang="en-US" sz="2400" dirty="0"/>
              <a:t>for 12 weeks (3 days per week for 1 hour</a:t>
            </a:r>
            <a:r>
              <a:rPr lang="en-US" sz="2400" dirty="0" smtClean="0"/>
              <a:t>).</a:t>
            </a:r>
          </a:p>
          <a:p>
            <a:pPr marL="0" indent="0">
              <a:buNone/>
            </a:pPr>
            <a:r>
              <a:rPr lang="en-US" sz="2400" dirty="0" smtClean="0"/>
              <a:t>In conclusion Bobath </a:t>
            </a:r>
            <a:r>
              <a:rPr lang="en-US" sz="2400" dirty="0"/>
              <a:t>rehabilitation programs improved trunk performance, balance and walking ability in hemiplegia patients after stroke more than conventional </a:t>
            </a:r>
            <a:r>
              <a:rPr lang="en-US" sz="2400" dirty="0" smtClean="0"/>
              <a:t>physiotherapy </a:t>
            </a:r>
            <a:r>
              <a:rPr lang="en-US" sz="2400" dirty="0"/>
              <a:t>programs.</a:t>
            </a:r>
          </a:p>
        </p:txBody>
      </p:sp>
      <p:pic>
        <p:nvPicPr>
          <p:cNvPr id="4" name="Εικόνα 3"/>
          <p:cNvPicPr>
            <a:picLocks noChangeAspect="1"/>
          </p:cNvPicPr>
          <p:nvPr/>
        </p:nvPicPr>
        <p:blipFill>
          <a:blip r:embed="rId2"/>
          <a:stretch>
            <a:fillRect/>
          </a:stretch>
        </p:blipFill>
        <p:spPr>
          <a:xfrm>
            <a:off x="9155295" y="1935138"/>
            <a:ext cx="1972483" cy="1750518"/>
          </a:xfrm>
          <a:prstGeom prst="rect">
            <a:avLst/>
          </a:prstGeom>
        </p:spPr>
      </p:pic>
      <p:pic>
        <p:nvPicPr>
          <p:cNvPr id="5" name="Εικόνα 4"/>
          <p:cNvPicPr>
            <a:picLocks noChangeAspect="1"/>
          </p:cNvPicPr>
          <p:nvPr/>
        </p:nvPicPr>
        <p:blipFill>
          <a:blip r:embed="rId3"/>
          <a:stretch>
            <a:fillRect/>
          </a:stretch>
        </p:blipFill>
        <p:spPr>
          <a:xfrm>
            <a:off x="9155295" y="4363709"/>
            <a:ext cx="1972483" cy="1581150"/>
          </a:xfrm>
          <a:prstGeom prst="rect">
            <a:avLst/>
          </a:prstGeom>
        </p:spPr>
      </p:pic>
    </p:spTree>
    <p:extLst>
      <p:ext uri="{BB962C8B-B14F-4D97-AF65-F5344CB8AC3E}">
        <p14:creationId xmlns:p14="http://schemas.microsoft.com/office/powerpoint/2010/main" val="144000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C91E5C-1B6A-F3E4-8D89-8ADAC32324B8}"/>
              </a:ext>
            </a:extLst>
          </p:cNvPr>
          <p:cNvSpPr>
            <a:spLocks noGrp="1"/>
          </p:cNvSpPr>
          <p:nvPr>
            <p:ph type="title"/>
          </p:nvPr>
        </p:nvSpPr>
        <p:spPr>
          <a:xfrm>
            <a:off x="1042931" y="412124"/>
            <a:ext cx="7418489" cy="751164"/>
          </a:xfrm>
          <a:solidFill>
            <a:schemeClr val="bg2">
              <a:lumMod val="90000"/>
            </a:schemeClr>
          </a:solidFill>
        </p:spPr>
        <p:txBody>
          <a:bodyPr/>
          <a:lstStyle/>
          <a:p>
            <a:r>
              <a:rPr lang="en-US" b="1" dirty="0"/>
              <a:t>Methods of Intervention</a:t>
            </a:r>
            <a:endParaRPr lang="el-GR" b="1" dirty="0"/>
          </a:p>
        </p:txBody>
      </p:sp>
      <p:sp>
        <p:nvSpPr>
          <p:cNvPr id="3" name="Θέση περιεχομένου 2">
            <a:extLst>
              <a:ext uri="{FF2B5EF4-FFF2-40B4-BE49-F238E27FC236}">
                <a16:creationId xmlns:a16="http://schemas.microsoft.com/office/drawing/2014/main" xmlns="" id="{8C44C67B-6B84-9D64-8903-8B3405506CEA}"/>
              </a:ext>
            </a:extLst>
          </p:cNvPr>
          <p:cNvSpPr>
            <a:spLocks noGrp="1"/>
          </p:cNvSpPr>
          <p:nvPr>
            <p:ph idx="1"/>
          </p:nvPr>
        </p:nvSpPr>
        <p:spPr>
          <a:xfrm>
            <a:off x="1615554" y="2380892"/>
            <a:ext cx="8595360" cy="4313208"/>
          </a:xfrm>
          <a:solidFill>
            <a:schemeClr val="accent3">
              <a:lumMod val="60000"/>
              <a:lumOff val="40000"/>
            </a:schemeClr>
          </a:solidFill>
          <a:effectLst>
            <a:outerShdw blurRad="76200" dir="13500000" sy="23000" kx="1200000" algn="br" rotWithShape="0">
              <a:prstClr val="black">
                <a:alpha val="20000"/>
              </a:prstClr>
            </a:outerShdw>
          </a:effectLst>
        </p:spPr>
        <p:txBody>
          <a:bodyPr>
            <a:normAutofit lnSpcReduction="10000"/>
          </a:bodyPr>
          <a:lstStyle/>
          <a:p>
            <a:pPr marL="0" indent="0">
              <a:buNone/>
            </a:pPr>
            <a:r>
              <a:rPr lang="en-US" sz="2400" dirty="0"/>
              <a:t>Rocha et al (2021</a:t>
            </a:r>
            <a:r>
              <a:rPr lang="en-US" sz="2400" dirty="0" smtClean="0"/>
              <a:t>), </a:t>
            </a:r>
            <a:r>
              <a:rPr lang="en-US" sz="2400" dirty="0"/>
              <a:t>in a blind </a:t>
            </a:r>
            <a:r>
              <a:rPr lang="en-US" sz="2400" dirty="0" smtClean="0"/>
              <a:t>RCT evaluated </a:t>
            </a:r>
            <a:r>
              <a:rPr lang="en-US" sz="2400" dirty="0"/>
              <a:t>the effect of </a:t>
            </a:r>
            <a:r>
              <a:rPr lang="en-US" sz="2400" b="1" dirty="0"/>
              <a:t>CIMT</a:t>
            </a:r>
            <a:r>
              <a:rPr lang="en-US" sz="2400" dirty="0"/>
              <a:t> on the functionality and quality of life (Quality of life - QOL) of chronic hemiparetic patients.</a:t>
            </a:r>
          </a:p>
          <a:p>
            <a:pPr marL="0" indent="0">
              <a:buNone/>
            </a:pPr>
            <a:r>
              <a:rPr lang="en-US" sz="2400" dirty="0" smtClean="0"/>
              <a:t>30 people were </a:t>
            </a:r>
            <a:r>
              <a:rPr lang="en-US" sz="2400" dirty="0"/>
              <a:t>divided into two groups: Control (CG) and CIMT (CIMTG). </a:t>
            </a:r>
            <a:endParaRPr lang="en-US" sz="2400" dirty="0" smtClean="0"/>
          </a:p>
          <a:p>
            <a:pPr marL="0" indent="0">
              <a:buNone/>
            </a:pPr>
            <a:r>
              <a:rPr lang="en-US" sz="2400" dirty="0" smtClean="0"/>
              <a:t>Both </a:t>
            </a:r>
            <a:r>
              <a:rPr lang="en-US" sz="2400" dirty="0"/>
              <a:t>protocols used in the study were effective, but the CIMT protocol showed benefits in the recovery of functionality of the hemiparetic upper limb, in the functional range and in the reduction of muscle </a:t>
            </a:r>
            <a:r>
              <a:rPr lang="en-US" sz="2400" dirty="0" smtClean="0"/>
              <a:t>tone</a:t>
            </a:r>
            <a:r>
              <a:rPr lang="en-US" sz="2400" dirty="0"/>
              <a:t>.</a:t>
            </a:r>
            <a:r>
              <a:rPr lang="en-US" dirty="0"/>
              <a:t>		 </a:t>
            </a:r>
            <a:r>
              <a:rPr lang="en-US" dirty="0" smtClean="0"/>
              <a:t>					</a:t>
            </a:r>
          </a:p>
          <a:p>
            <a:pPr marL="0" indent="0">
              <a:buNone/>
            </a:pPr>
            <a:r>
              <a:rPr lang="en-US" dirty="0"/>
              <a:t>	</a:t>
            </a:r>
            <a:r>
              <a:rPr lang="en-US" dirty="0" smtClean="0"/>
              <a:t>					(</a:t>
            </a:r>
            <a:r>
              <a:rPr lang="en-US" dirty="0"/>
              <a:t>Rocha et al., 2021)</a:t>
            </a:r>
            <a:endParaRPr lang="el-GR" dirty="0"/>
          </a:p>
        </p:txBody>
      </p:sp>
      <p:pic>
        <p:nvPicPr>
          <p:cNvPr id="4" name="Εικόνα 3"/>
          <p:cNvPicPr>
            <a:picLocks noChangeAspect="1"/>
          </p:cNvPicPr>
          <p:nvPr/>
        </p:nvPicPr>
        <p:blipFill>
          <a:blip r:embed="rId2"/>
          <a:stretch>
            <a:fillRect/>
          </a:stretch>
        </p:blipFill>
        <p:spPr>
          <a:xfrm>
            <a:off x="8554617" y="343260"/>
            <a:ext cx="2466975" cy="1847850"/>
          </a:xfrm>
          <a:prstGeom prst="rect">
            <a:avLst/>
          </a:prstGeom>
        </p:spPr>
      </p:pic>
    </p:spTree>
    <p:extLst>
      <p:ext uri="{BB962C8B-B14F-4D97-AF65-F5344CB8AC3E}">
        <p14:creationId xmlns:p14="http://schemas.microsoft.com/office/powerpoint/2010/main" val="409521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829F89-7CCA-3E36-AF6C-3B1FBE997CB7}"/>
              </a:ext>
            </a:extLst>
          </p:cNvPr>
          <p:cNvSpPr>
            <a:spLocks noGrp="1"/>
          </p:cNvSpPr>
          <p:nvPr>
            <p:ph type="title"/>
          </p:nvPr>
        </p:nvSpPr>
        <p:spPr>
          <a:xfrm>
            <a:off x="3465617" y="606548"/>
            <a:ext cx="2086635" cy="789801"/>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t>Stroke</a:t>
            </a:r>
            <a:r>
              <a:rPr lang="en-US" dirty="0"/>
              <a:t> </a:t>
            </a:r>
            <a:endParaRPr lang="el-GR" dirty="0"/>
          </a:p>
        </p:txBody>
      </p:sp>
      <p:sp>
        <p:nvSpPr>
          <p:cNvPr id="3" name="Θέση περιεχομένου 2">
            <a:extLst>
              <a:ext uri="{FF2B5EF4-FFF2-40B4-BE49-F238E27FC236}">
                <a16:creationId xmlns:a16="http://schemas.microsoft.com/office/drawing/2014/main" xmlns="" id="{3603FF72-7A25-7362-7DC2-E9BB1D58ACDA}"/>
              </a:ext>
            </a:extLst>
          </p:cNvPr>
          <p:cNvSpPr>
            <a:spLocks noGrp="1"/>
          </p:cNvSpPr>
          <p:nvPr>
            <p:ph idx="1"/>
          </p:nvPr>
        </p:nvSpPr>
        <p:spPr>
          <a:xfrm>
            <a:off x="489140" y="1843849"/>
            <a:ext cx="8595360" cy="4351337"/>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indent="0">
              <a:buNone/>
            </a:pPr>
            <a:endParaRPr lang="en-US" sz="2400" dirty="0" smtClean="0"/>
          </a:p>
          <a:p>
            <a:pPr marL="0" indent="0">
              <a:buNone/>
            </a:pPr>
            <a:r>
              <a:rPr lang="en-US" sz="2400" dirty="0" smtClean="0"/>
              <a:t>Stroke </a:t>
            </a:r>
            <a:r>
              <a:rPr lang="en-US" sz="2400" dirty="0"/>
              <a:t>is the term that describes a set of disorders caused by damage to the central nervous system and creates several forms of disability </a:t>
            </a:r>
          </a:p>
          <a:p>
            <a:pPr marL="0" indent="0">
              <a:buNone/>
            </a:pPr>
            <a:r>
              <a:rPr lang="en-US" dirty="0"/>
              <a:t>					</a:t>
            </a:r>
            <a:r>
              <a:rPr lang="en-US" dirty="0" smtClean="0"/>
              <a:t>(</a:t>
            </a:r>
            <a:r>
              <a:rPr lang="en-US" dirty="0" err="1"/>
              <a:t>Esenwa</a:t>
            </a:r>
            <a:r>
              <a:rPr lang="en-US" dirty="0"/>
              <a:t> &amp; Gutierrez, 2015</a:t>
            </a:r>
            <a:r>
              <a:rPr lang="en-US" dirty="0" smtClean="0"/>
              <a:t>)</a:t>
            </a:r>
            <a:endParaRPr lang="en-US" dirty="0"/>
          </a:p>
          <a:p>
            <a:pPr marL="0" indent="0">
              <a:buNone/>
            </a:pPr>
            <a:r>
              <a:rPr lang="en-US" sz="2400" dirty="0"/>
              <a:t>Worldwide it is the second most frequent cause of death in people over 60 years of age, </a:t>
            </a:r>
            <a:r>
              <a:rPr lang="en-US" sz="2400" dirty="0" smtClean="0"/>
              <a:t>the</a:t>
            </a:r>
            <a:r>
              <a:rPr lang="el-GR" sz="2400" dirty="0" smtClean="0"/>
              <a:t> 1</a:t>
            </a:r>
            <a:r>
              <a:rPr lang="en-US" sz="2400" dirty="0" err="1" smtClean="0"/>
              <a:t>st</a:t>
            </a:r>
            <a:r>
              <a:rPr lang="en-US" sz="2400" dirty="0" smtClean="0"/>
              <a:t> </a:t>
            </a:r>
            <a:r>
              <a:rPr lang="en-US" sz="2400" dirty="0"/>
              <a:t>most frequent cause of disability in the population and </a:t>
            </a:r>
            <a:r>
              <a:rPr lang="en-US" sz="2400" dirty="0" smtClean="0"/>
              <a:t>the</a:t>
            </a:r>
            <a:r>
              <a:rPr lang="el-GR" sz="2400" dirty="0" smtClean="0"/>
              <a:t> 2</a:t>
            </a:r>
            <a:r>
              <a:rPr lang="en-US" sz="2400" dirty="0" err="1" smtClean="0"/>
              <a:t>nd</a:t>
            </a:r>
            <a:r>
              <a:rPr lang="en-US" sz="2400" dirty="0" smtClean="0"/>
              <a:t> </a:t>
            </a:r>
            <a:r>
              <a:rPr lang="en-US" sz="2400" dirty="0"/>
              <a:t>most common cause of dementia </a:t>
            </a:r>
          </a:p>
          <a:p>
            <a:pPr marL="0" indent="0">
              <a:buNone/>
            </a:pPr>
            <a:r>
              <a:rPr lang="en-US" sz="2400" dirty="0"/>
              <a:t>					</a:t>
            </a:r>
            <a:r>
              <a:rPr lang="en-US" dirty="0"/>
              <a:t>	(</a:t>
            </a:r>
            <a:r>
              <a:rPr lang="en-US" dirty="0" err="1"/>
              <a:t>Jillella</a:t>
            </a:r>
            <a:r>
              <a:rPr lang="en-US" dirty="0"/>
              <a:t> &amp; </a:t>
            </a:r>
            <a:r>
              <a:rPr lang="en-US" dirty="0" err="1"/>
              <a:t>Wisco</a:t>
            </a:r>
            <a:r>
              <a:rPr lang="en-US" dirty="0"/>
              <a:t>, 2019</a:t>
            </a:r>
            <a:r>
              <a:rPr lang="en-US" dirty="0" smtClean="0"/>
              <a:t>)</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567" y="122037"/>
            <a:ext cx="2364519" cy="157348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0093" y="3785468"/>
            <a:ext cx="1508750" cy="17430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54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C03B05-DD85-2998-19AD-7E2A38D63E20}"/>
              </a:ext>
            </a:extLst>
          </p:cNvPr>
          <p:cNvSpPr>
            <a:spLocks noGrp="1"/>
          </p:cNvSpPr>
          <p:nvPr>
            <p:ph type="title"/>
          </p:nvPr>
        </p:nvSpPr>
        <p:spPr>
          <a:xfrm>
            <a:off x="1841422" y="321971"/>
            <a:ext cx="7276821" cy="879953"/>
          </a:xfrm>
          <a:solidFill>
            <a:schemeClr val="accent3">
              <a:lumMod val="60000"/>
              <a:lumOff val="40000"/>
            </a:schemeClr>
          </a:solidFill>
        </p:spPr>
        <p:txBody>
          <a:bodyPr/>
          <a:lstStyle/>
          <a:p>
            <a:r>
              <a:rPr lang="en-US" b="1" dirty="0"/>
              <a:t>Methods of Intervention</a:t>
            </a:r>
            <a:endParaRPr lang="el-GR" b="1" dirty="0"/>
          </a:p>
        </p:txBody>
      </p:sp>
      <p:sp>
        <p:nvSpPr>
          <p:cNvPr id="3" name="Θέση περιεχομένου 2">
            <a:extLst>
              <a:ext uri="{FF2B5EF4-FFF2-40B4-BE49-F238E27FC236}">
                <a16:creationId xmlns:a16="http://schemas.microsoft.com/office/drawing/2014/main" xmlns="" id="{14AC213E-CFFB-E22A-1D2D-B9998057DF0B}"/>
              </a:ext>
            </a:extLst>
          </p:cNvPr>
          <p:cNvSpPr>
            <a:spLocks noGrp="1"/>
          </p:cNvSpPr>
          <p:nvPr>
            <p:ph idx="1"/>
          </p:nvPr>
        </p:nvSpPr>
        <p:spPr>
          <a:xfrm>
            <a:off x="1182152" y="1348151"/>
            <a:ext cx="8595360" cy="4675031"/>
          </a:xfr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buNone/>
            </a:pPr>
            <a:r>
              <a:rPr lang="en-US" sz="2800" dirty="0"/>
              <a:t>Huang et. al (2016) measured the effectiveness of </a:t>
            </a:r>
            <a:r>
              <a:rPr lang="en-US" sz="2800" b="1" dirty="0"/>
              <a:t>shoulder taping </a:t>
            </a:r>
            <a:r>
              <a:rPr lang="en-US" sz="2800" dirty="0"/>
              <a:t>in a </a:t>
            </a:r>
            <a:r>
              <a:rPr lang="en-US" sz="2800" dirty="0" smtClean="0"/>
              <a:t>RCT </a:t>
            </a:r>
          </a:p>
          <a:p>
            <a:pPr marL="0" indent="0">
              <a:buNone/>
            </a:pPr>
            <a:r>
              <a:rPr lang="en-US" sz="2800" dirty="0" smtClean="0"/>
              <a:t>44 </a:t>
            </a:r>
            <a:r>
              <a:rPr lang="en-US" sz="2800" dirty="0"/>
              <a:t>patients with subacute stroke and hemiplegia participated in the study </a:t>
            </a:r>
            <a:endParaRPr lang="en-US" sz="2800" dirty="0" smtClean="0"/>
          </a:p>
          <a:p>
            <a:pPr marL="0" indent="0">
              <a:buNone/>
            </a:pPr>
            <a:r>
              <a:rPr lang="en-US" sz="2800" dirty="0" smtClean="0"/>
              <a:t>For hypo acute </a:t>
            </a:r>
            <a:r>
              <a:rPr lang="en-US" sz="2800" dirty="0"/>
              <a:t>stroke </a:t>
            </a:r>
            <a:r>
              <a:rPr lang="en-US" sz="2800" dirty="0" smtClean="0"/>
              <a:t>patients, </a:t>
            </a:r>
            <a:r>
              <a:rPr lang="en-US" sz="2800" dirty="0"/>
              <a:t>tape therapy does not provide improvements in upper extremity function, daily activity, and quality of life </a:t>
            </a:r>
            <a:r>
              <a:rPr lang="en-US" dirty="0"/>
              <a:t>			</a:t>
            </a:r>
            <a:r>
              <a:rPr lang="en-US" dirty="0" smtClean="0"/>
              <a:t>					</a:t>
            </a:r>
            <a:endParaRPr lang="en-US" dirty="0"/>
          </a:p>
          <a:p>
            <a:pPr marL="0" indent="0">
              <a:buNone/>
            </a:pPr>
            <a:r>
              <a:rPr lang="en-US" dirty="0" smtClean="0"/>
              <a:t>						(</a:t>
            </a:r>
            <a:r>
              <a:rPr lang="en-US" dirty="0"/>
              <a:t>Huang et al., 2016 )</a:t>
            </a:r>
            <a:endParaRPr lang="el-G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255" y="4908109"/>
            <a:ext cx="3667125" cy="1651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767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F4FDDA-9008-4388-2B24-B5C2DD9C9DC1}"/>
              </a:ext>
            </a:extLst>
          </p:cNvPr>
          <p:cNvSpPr>
            <a:spLocks noGrp="1"/>
          </p:cNvSpPr>
          <p:nvPr>
            <p:ph type="title"/>
          </p:nvPr>
        </p:nvSpPr>
        <p:spPr>
          <a:xfrm>
            <a:off x="373230" y="244698"/>
            <a:ext cx="7341215" cy="879953"/>
          </a:xfrm>
          <a:solidFill>
            <a:schemeClr val="accent6">
              <a:lumMod val="20000"/>
              <a:lumOff val="80000"/>
            </a:schemeClr>
          </a:solidFill>
        </p:spPr>
        <p:txBody>
          <a:bodyPr/>
          <a:lstStyle/>
          <a:p>
            <a:r>
              <a:rPr lang="en-US" b="1" dirty="0"/>
              <a:t>Methods of Intervention</a:t>
            </a:r>
            <a:endParaRPr lang="el-GR" b="1" dirty="0"/>
          </a:p>
        </p:txBody>
      </p:sp>
      <p:sp>
        <p:nvSpPr>
          <p:cNvPr id="3" name="Θέση περιεχομένου 2">
            <a:extLst>
              <a:ext uri="{FF2B5EF4-FFF2-40B4-BE49-F238E27FC236}">
                <a16:creationId xmlns:a16="http://schemas.microsoft.com/office/drawing/2014/main" xmlns="" id="{F032F105-8791-638C-3D53-B881C95456E4}"/>
              </a:ext>
            </a:extLst>
          </p:cNvPr>
          <p:cNvSpPr>
            <a:spLocks noGrp="1"/>
          </p:cNvSpPr>
          <p:nvPr>
            <p:ph idx="1"/>
          </p:nvPr>
        </p:nvSpPr>
        <p:spPr>
          <a:xfrm>
            <a:off x="411866" y="1481070"/>
            <a:ext cx="7573035" cy="4713668"/>
          </a:xfr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2500" lnSpcReduction="20000"/>
          </a:bodyPr>
          <a:lstStyle/>
          <a:p>
            <a:pPr marL="0" indent="0">
              <a:buNone/>
            </a:pPr>
            <a:endParaRPr lang="en-US" sz="2300" dirty="0" smtClean="0"/>
          </a:p>
          <a:p>
            <a:pPr marL="0" indent="0">
              <a:buNone/>
            </a:pPr>
            <a:r>
              <a:rPr lang="en-US" sz="2800" dirty="0" err="1" smtClean="0"/>
              <a:t>Almytairi</a:t>
            </a:r>
            <a:r>
              <a:rPr lang="en-US" sz="2800" dirty="0" smtClean="0"/>
              <a:t> </a:t>
            </a:r>
            <a:r>
              <a:rPr lang="en-US" sz="2800" dirty="0"/>
              <a:t>et </a:t>
            </a:r>
            <a:r>
              <a:rPr lang="en-US" sz="2800" dirty="0" smtClean="0"/>
              <a:t>al., 2021, studied the </a:t>
            </a:r>
            <a:r>
              <a:rPr lang="en-US" sz="2800" dirty="0"/>
              <a:t>effects of </a:t>
            </a:r>
            <a:r>
              <a:rPr lang="en-US" sz="2800" b="1" dirty="0"/>
              <a:t>N</a:t>
            </a:r>
            <a:r>
              <a:rPr lang="en-US" sz="2800" b="1" dirty="0" smtClean="0"/>
              <a:t>euromuscular </a:t>
            </a:r>
            <a:r>
              <a:rPr lang="en-US" sz="2800" b="1" dirty="0"/>
              <a:t>E</a:t>
            </a:r>
            <a:r>
              <a:rPr lang="en-US" sz="2800" b="1" dirty="0" smtClean="0"/>
              <a:t>lectrical </a:t>
            </a:r>
            <a:r>
              <a:rPr lang="en-US" sz="2800" b="1" dirty="0"/>
              <a:t>S</a:t>
            </a:r>
            <a:r>
              <a:rPr lang="en-US" sz="2800" b="1" dirty="0" smtClean="0"/>
              <a:t>timulation </a:t>
            </a:r>
            <a:r>
              <a:rPr lang="en-US" sz="2800" dirty="0"/>
              <a:t>on plantar flexor spasticity, walking performance and self-reported health outcomes in people with chronic stroke.</a:t>
            </a:r>
          </a:p>
          <a:p>
            <a:pPr marL="0" indent="0">
              <a:buNone/>
            </a:pPr>
            <a:r>
              <a:rPr lang="en-US" sz="2800" dirty="0"/>
              <a:t>44 participants </a:t>
            </a:r>
            <a:r>
              <a:rPr lang="en-US" sz="2800" dirty="0" smtClean="0"/>
              <a:t>were </a:t>
            </a:r>
            <a:r>
              <a:rPr lang="en-US" sz="2800" dirty="0"/>
              <a:t>recruited </a:t>
            </a:r>
            <a:endParaRPr lang="en-US" sz="2800" dirty="0" smtClean="0"/>
          </a:p>
          <a:p>
            <a:pPr marL="0" indent="0">
              <a:buNone/>
            </a:pPr>
            <a:r>
              <a:rPr lang="en-US" sz="2800" dirty="0" smtClean="0"/>
              <a:t>The </a:t>
            </a:r>
            <a:r>
              <a:rPr lang="en-US" sz="2800" dirty="0"/>
              <a:t>result of the research showed that the use of 4 weeks of NMES has a significant effect on the improvement of plantar flexor spasticity, dorsiflexor muscle strength, walking </a:t>
            </a:r>
            <a:r>
              <a:rPr lang="en-US" sz="2800" dirty="0" smtClean="0"/>
              <a:t>speed. </a:t>
            </a:r>
            <a:r>
              <a:rPr lang="en-US" dirty="0"/>
              <a:t>					</a:t>
            </a:r>
            <a:endParaRPr lang="en-US" dirty="0" smtClean="0"/>
          </a:p>
          <a:p>
            <a:pPr marL="0" indent="0">
              <a:buNone/>
            </a:pPr>
            <a:r>
              <a:rPr lang="en-US" dirty="0"/>
              <a:t>	</a:t>
            </a:r>
            <a:r>
              <a:rPr lang="en-US" dirty="0" smtClean="0"/>
              <a:t>				( </a:t>
            </a:r>
            <a:r>
              <a:rPr lang="en-US" dirty="0"/>
              <a:t>Almutairi et al., 2021)</a:t>
            </a:r>
            <a:endParaRPr lang="el-G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046" y="1628060"/>
            <a:ext cx="2733675"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436" y="3761257"/>
            <a:ext cx="192405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070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2779" y="566670"/>
            <a:ext cx="5087413" cy="841316"/>
          </a:xfrm>
          <a:solidFill>
            <a:schemeClr val="accent3">
              <a:lumMod val="40000"/>
              <a:lumOff val="60000"/>
            </a:schemeClr>
          </a:solidFill>
        </p:spPr>
        <p:txBody>
          <a:bodyPr/>
          <a:lstStyle/>
          <a:p>
            <a:r>
              <a:rPr lang="en-US" b="1" dirty="0" smtClean="0"/>
              <a:t>Robotic therapy</a:t>
            </a:r>
            <a:endParaRPr lang="el-GR" b="1" dirty="0"/>
          </a:p>
        </p:txBody>
      </p:sp>
      <p:sp>
        <p:nvSpPr>
          <p:cNvPr id="3" name="Θέση περιεχομένου 2"/>
          <p:cNvSpPr>
            <a:spLocks noGrp="1"/>
          </p:cNvSpPr>
          <p:nvPr>
            <p:ph idx="1"/>
          </p:nvPr>
        </p:nvSpPr>
        <p:spPr>
          <a:xfrm>
            <a:off x="308835" y="1764406"/>
            <a:ext cx="8595360" cy="4351337"/>
          </a:xfrm>
          <a:solidFill>
            <a:schemeClr val="accent6">
              <a:lumMod val="20000"/>
              <a:lumOff val="80000"/>
            </a:schemeClr>
          </a:solidFill>
        </p:spPr>
        <p:txBody>
          <a:bodyPr>
            <a:normAutofit/>
          </a:bodyPr>
          <a:lstStyle/>
          <a:p>
            <a:pPr marL="0" indent="0">
              <a:buNone/>
            </a:pPr>
            <a:r>
              <a:rPr lang="en-US" sz="2400" dirty="0"/>
              <a:t>Neha Singh et al., </a:t>
            </a:r>
            <a:r>
              <a:rPr lang="en-US" sz="2400" dirty="0" smtClean="0"/>
              <a:t>2021, compared </a:t>
            </a:r>
            <a:r>
              <a:rPr lang="en-US" sz="2400" dirty="0"/>
              <a:t>the rehabilitation effectiveness </a:t>
            </a:r>
            <a:r>
              <a:rPr lang="en-US" sz="2400" b="1" dirty="0" smtClean="0"/>
              <a:t>of </a:t>
            </a:r>
            <a:r>
              <a:rPr lang="en-US" sz="2400" b="1" dirty="0"/>
              <a:t>robotic-therapy training </a:t>
            </a:r>
            <a:r>
              <a:rPr lang="en-US" sz="2400" dirty="0"/>
              <a:t>sessions with </a:t>
            </a:r>
            <a:r>
              <a:rPr lang="en-US" sz="2400" dirty="0" smtClean="0"/>
              <a:t>conventional </a:t>
            </a:r>
            <a:r>
              <a:rPr lang="en-US" sz="2400" dirty="0"/>
              <a:t>therapy in patients with </a:t>
            </a:r>
            <a:r>
              <a:rPr lang="en-US" sz="2400" dirty="0" smtClean="0"/>
              <a:t>stroke.</a:t>
            </a:r>
          </a:p>
          <a:p>
            <a:pPr marL="0" indent="0">
              <a:buNone/>
            </a:pPr>
            <a:r>
              <a:rPr lang="en-US" sz="2400" dirty="0"/>
              <a:t>Patients were randomly assigned to receive an intervention of 20 sessions </a:t>
            </a:r>
            <a:r>
              <a:rPr lang="en-US" sz="2400" dirty="0" smtClean="0"/>
              <a:t>of 45 </a:t>
            </a:r>
            <a:r>
              <a:rPr lang="en-US" sz="2400" dirty="0"/>
              <a:t>min each, five days a week for four weeks, in Robotic-therapy Group (RG) (n = 12) and conventional </a:t>
            </a:r>
            <a:r>
              <a:rPr lang="en-US" sz="2400" dirty="0" smtClean="0"/>
              <a:t>upper-limb rehabilitation </a:t>
            </a:r>
            <a:r>
              <a:rPr lang="en-US" sz="2400" dirty="0"/>
              <a:t>in Control-Group (CG) (n = 11</a:t>
            </a:r>
            <a:r>
              <a:rPr lang="en-US" sz="2400" dirty="0" smtClean="0"/>
              <a:t>).</a:t>
            </a:r>
          </a:p>
          <a:p>
            <a:pPr marL="0" indent="0">
              <a:buNone/>
            </a:pPr>
            <a:r>
              <a:rPr lang="en-US" sz="2400" dirty="0"/>
              <a:t>Robotic-exoskeleton training showed improvement in motor outcomes and cortical-excitability </a:t>
            </a:r>
            <a:r>
              <a:rPr lang="en-US" sz="2400" dirty="0" smtClean="0"/>
              <a:t>in patients </a:t>
            </a:r>
            <a:r>
              <a:rPr lang="en-US" sz="2400" dirty="0"/>
              <a:t>with stroke. </a:t>
            </a:r>
            <a:endParaRPr lang="el-GR"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534" y="1299649"/>
            <a:ext cx="17621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606" y="4091614"/>
            <a:ext cx="1863053"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160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0053" y="579549"/>
            <a:ext cx="4585136" cy="828437"/>
          </a:xfrm>
          <a:solidFill>
            <a:schemeClr val="accent6">
              <a:lumMod val="20000"/>
              <a:lumOff val="80000"/>
            </a:schemeClr>
          </a:solidFill>
        </p:spPr>
        <p:txBody>
          <a:bodyPr/>
          <a:lstStyle/>
          <a:p>
            <a:r>
              <a:rPr lang="en-US" b="1" dirty="0"/>
              <a:t>Virtual Reality </a:t>
            </a:r>
            <a:endParaRPr lang="el-GR" b="1" dirty="0"/>
          </a:p>
        </p:txBody>
      </p:sp>
      <p:sp>
        <p:nvSpPr>
          <p:cNvPr id="3" name="Θέση περιεχομένου 2"/>
          <p:cNvSpPr>
            <a:spLocks noGrp="1"/>
          </p:cNvSpPr>
          <p:nvPr>
            <p:ph idx="1"/>
          </p:nvPr>
        </p:nvSpPr>
        <p:spPr>
          <a:xfrm>
            <a:off x="476518" y="1803042"/>
            <a:ext cx="7830355" cy="4351337"/>
          </a:xfrm>
          <a:solidFill>
            <a:schemeClr val="bg2">
              <a:lumMod val="90000"/>
            </a:schemeClr>
          </a:solidFill>
        </p:spPr>
        <p:txBody>
          <a:bodyPr>
            <a:noAutofit/>
          </a:bodyPr>
          <a:lstStyle/>
          <a:p>
            <a:pPr marL="0" indent="0">
              <a:buNone/>
            </a:pPr>
            <a:r>
              <a:rPr lang="en-US" sz="2400" dirty="0" err="1"/>
              <a:t>Jie</a:t>
            </a:r>
            <a:r>
              <a:rPr lang="en-US" sz="2400" dirty="0"/>
              <a:t> </a:t>
            </a:r>
            <a:r>
              <a:rPr lang="en-US" sz="2400" dirty="0" err="1" smtClean="0"/>
              <a:t>Hao</a:t>
            </a:r>
            <a:r>
              <a:rPr lang="en-US" sz="2400" dirty="0" smtClean="0"/>
              <a:t> et al</a:t>
            </a:r>
            <a:r>
              <a:rPr lang="en-US" sz="2400" dirty="0"/>
              <a:t>., Effects of </a:t>
            </a:r>
            <a:r>
              <a:rPr lang="en-US" sz="2400" b="1" dirty="0"/>
              <a:t>Virtual Reality </a:t>
            </a:r>
            <a:r>
              <a:rPr lang="en-US" sz="2400" dirty="0"/>
              <a:t>Intervention on </a:t>
            </a:r>
            <a:r>
              <a:rPr lang="en-US" sz="2400" dirty="0" smtClean="0"/>
              <a:t>Neural Plasticity </a:t>
            </a:r>
            <a:r>
              <a:rPr lang="en-US" sz="2400" dirty="0"/>
              <a:t>in Stroke Rehabilitation: A </a:t>
            </a:r>
            <a:r>
              <a:rPr lang="en-US" sz="2400" dirty="0" smtClean="0"/>
              <a:t>Systematic Review,2022.</a:t>
            </a:r>
          </a:p>
          <a:p>
            <a:pPr marL="0" indent="0">
              <a:buNone/>
            </a:pPr>
            <a:r>
              <a:rPr lang="en-US" sz="2400" dirty="0" smtClean="0"/>
              <a:t>Medline </a:t>
            </a:r>
            <a:r>
              <a:rPr lang="en-US" sz="2400" dirty="0"/>
              <a:t>via EBSCO, </a:t>
            </a:r>
            <a:r>
              <a:rPr lang="en-US" sz="2400" dirty="0" err="1"/>
              <a:t>Embase</a:t>
            </a:r>
            <a:r>
              <a:rPr lang="en-US" sz="2400" dirty="0"/>
              <a:t>, </a:t>
            </a:r>
            <a:r>
              <a:rPr lang="en-US" sz="2400" dirty="0" err="1"/>
              <a:t>PsycINFO</a:t>
            </a:r>
            <a:r>
              <a:rPr lang="en-US" sz="2400" dirty="0"/>
              <a:t>, IEEE Explore, </a:t>
            </a:r>
            <a:r>
              <a:rPr lang="en-US" sz="2400" dirty="0" smtClean="0"/>
              <a:t>Cumulative Index </a:t>
            </a:r>
            <a:r>
              <a:rPr lang="en-US" sz="2400" dirty="0"/>
              <a:t>of Nursing and Allied </a:t>
            </a:r>
            <a:r>
              <a:rPr lang="en-US" sz="2400" dirty="0" smtClean="0"/>
              <a:t>Health </a:t>
            </a:r>
            <a:r>
              <a:rPr lang="en-US" sz="2400" dirty="0"/>
              <a:t>and </a:t>
            </a:r>
            <a:r>
              <a:rPr lang="en-US" sz="2400" dirty="0" smtClean="0"/>
              <a:t>Scopus.</a:t>
            </a:r>
          </a:p>
          <a:p>
            <a:pPr marL="0" indent="0">
              <a:buNone/>
            </a:pPr>
            <a:r>
              <a:rPr lang="en-US" sz="2400" dirty="0"/>
              <a:t>VR-induced changes in neural plasticity for survivors of stroke. </a:t>
            </a:r>
            <a:r>
              <a:rPr lang="en-US" sz="2400" dirty="0" smtClean="0"/>
              <a:t>The results found Positive </a:t>
            </a:r>
            <a:r>
              <a:rPr lang="en-US" sz="2400" dirty="0"/>
              <a:t>correlations between the neural plasticity changes and </a:t>
            </a:r>
            <a:r>
              <a:rPr lang="en-US" sz="2400" dirty="0" smtClean="0"/>
              <a:t>functional recovery </a:t>
            </a:r>
            <a:r>
              <a:rPr lang="en-US" sz="2400" dirty="0" smtClean="0"/>
              <a:t>of VR-based </a:t>
            </a:r>
            <a:r>
              <a:rPr lang="en-US" sz="2400" dirty="0"/>
              <a:t>therapeutic </a:t>
            </a:r>
            <a:r>
              <a:rPr lang="en-US" sz="2400" dirty="0" smtClean="0"/>
              <a:t>rehabilitation in </a:t>
            </a:r>
            <a:r>
              <a:rPr lang="en-US" sz="2400" dirty="0" smtClean="0"/>
              <a:t>stroke. </a:t>
            </a:r>
            <a:endParaRPr lang="el-GR" sz="2400" dirty="0"/>
          </a:p>
        </p:txBody>
      </p:sp>
      <p:sp>
        <p:nvSpPr>
          <p:cNvPr id="4" name="AutoShape 2" descr="The REAL® System, Virtual Reality Rehabilitation T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077" y="1871349"/>
            <a:ext cx="2676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077" y="417492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506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51270" y="399245"/>
            <a:ext cx="8204100" cy="892832"/>
          </a:xfrm>
          <a:solidFill>
            <a:schemeClr val="accent2"/>
          </a:solidFill>
        </p:spPr>
        <p:txBody>
          <a:bodyPr/>
          <a:lstStyle/>
          <a:p>
            <a:r>
              <a:rPr lang="en-US" b="1" dirty="0"/>
              <a:t>Video games </a:t>
            </a:r>
            <a:r>
              <a:rPr lang="en-US" b="1" dirty="0" smtClean="0"/>
              <a:t>Rehabilitation</a:t>
            </a:r>
            <a:endParaRPr lang="el-GR" b="1" dirty="0"/>
          </a:p>
        </p:txBody>
      </p:sp>
      <p:sp>
        <p:nvSpPr>
          <p:cNvPr id="3" name="Θέση περιεχομένου 2"/>
          <p:cNvSpPr>
            <a:spLocks noGrp="1"/>
          </p:cNvSpPr>
          <p:nvPr>
            <p:ph idx="1"/>
          </p:nvPr>
        </p:nvSpPr>
        <p:spPr>
          <a:xfrm>
            <a:off x="502276" y="1828800"/>
            <a:ext cx="7637172" cy="4351337"/>
          </a:xfrm>
          <a:solidFill>
            <a:schemeClr val="accent3">
              <a:lumMod val="40000"/>
              <a:lumOff val="60000"/>
            </a:schemeClr>
          </a:solidFill>
        </p:spPr>
        <p:txBody>
          <a:bodyPr>
            <a:normAutofit/>
          </a:bodyPr>
          <a:lstStyle/>
          <a:p>
            <a:pPr marL="0" indent="0">
              <a:buNone/>
            </a:pPr>
            <a:r>
              <a:rPr lang="en-US" sz="2400" dirty="0"/>
              <a:t>Isabelle </a:t>
            </a:r>
            <a:r>
              <a:rPr lang="en-US" sz="2400" dirty="0" err="1" smtClean="0"/>
              <a:t>Laffont</a:t>
            </a:r>
            <a:r>
              <a:rPr lang="en-US" sz="2400" dirty="0" smtClean="0"/>
              <a:t> et al.,2019, </a:t>
            </a:r>
            <a:r>
              <a:rPr lang="en-US" sz="2400" dirty="0"/>
              <a:t>Rehabilitation of the upper arm early after stroke: </a:t>
            </a:r>
            <a:r>
              <a:rPr lang="en-US" sz="2400" b="1" dirty="0"/>
              <a:t>Video games </a:t>
            </a:r>
            <a:r>
              <a:rPr lang="en-US" sz="2400" b="1" dirty="0" smtClean="0"/>
              <a:t>versus </a:t>
            </a:r>
            <a:r>
              <a:rPr lang="en-US" sz="2400" dirty="0" smtClean="0"/>
              <a:t>conventional </a:t>
            </a:r>
            <a:r>
              <a:rPr lang="en-US" sz="2400" dirty="0"/>
              <a:t>rehabilitation. </a:t>
            </a:r>
            <a:r>
              <a:rPr lang="en-US" sz="2400" dirty="0" smtClean="0"/>
              <a:t>RCT</a:t>
            </a:r>
            <a:endParaRPr lang="en-US" sz="2400" dirty="0" smtClean="0"/>
          </a:p>
          <a:p>
            <a:pPr marL="0" indent="0">
              <a:buNone/>
            </a:pPr>
            <a:r>
              <a:rPr lang="en-US" sz="2400" b="1" dirty="0" smtClean="0"/>
              <a:t>Intervention</a:t>
            </a:r>
            <a:r>
              <a:rPr lang="en-US" sz="2400" dirty="0"/>
              <a:t>: A 45-min additional session of conventional </a:t>
            </a:r>
            <a:r>
              <a:rPr lang="en-US" sz="2400" dirty="0" smtClean="0"/>
              <a:t>(</a:t>
            </a:r>
            <a:r>
              <a:rPr lang="en-US" sz="2400" dirty="0"/>
              <a:t>OT) or a VG-based </a:t>
            </a:r>
            <a:r>
              <a:rPr lang="en-US" sz="2400" dirty="0" smtClean="0"/>
              <a:t>OT session </a:t>
            </a:r>
            <a:r>
              <a:rPr lang="en-US" sz="2400" dirty="0"/>
              <a:t>as add-on therapy to usual rehabilitation programs, 5 days/week for 6 weeks</a:t>
            </a:r>
            <a:r>
              <a:rPr lang="en-US" sz="2400" dirty="0" smtClean="0"/>
              <a:t>.</a:t>
            </a:r>
          </a:p>
          <a:p>
            <a:pPr marL="0" indent="0">
              <a:buNone/>
            </a:pPr>
            <a:r>
              <a:rPr lang="en-US" sz="2400" dirty="0"/>
              <a:t>In general, we cannot conclude that video gaming and conventional OT led to different </a:t>
            </a:r>
            <a:r>
              <a:rPr lang="en-US" sz="2400" dirty="0" smtClean="0"/>
              <a:t>long-term </a:t>
            </a:r>
            <a:r>
              <a:rPr lang="en-US" sz="2400" dirty="0"/>
              <a:t>sensorimotor recovery of the UL after sub-acute stroke</a:t>
            </a:r>
            <a:r>
              <a:rPr lang="en-US" dirty="0"/>
              <a:t>. </a:t>
            </a:r>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032" y="190294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031" y="43561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797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155" y="365760"/>
            <a:ext cx="10439357" cy="1325562"/>
          </a:xfrm>
          <a:solidFill>
            <a:schemeClr val="accent3"/>
          </a:solidFill>
        </p:spPr>
        <p:txBody>
          <a:bodyPr>
            <a:normAutofit/>
          </a:bodyPr>
          <a:lstStyle/>
          <a:p>
            <a:pPr algn="ctr"/>
            <a:r>
              <a:rPr lang="en-US" sz="3600" b="1" dirty="0"/>
              <a:t>PRINCIPLES OF NEURAL </a:t>
            </a:r>
            <a:r>
              <a:rPr lang="en-US" sz="3600" b="1" dirty="0" smtClean="0"/>
              <a:t>PLASTICITY</a:t>
            </a:r>
            <a:br>
              <a:rPr lang="en-US" sz="3600" b="1" dirty="0" smtClean="0"/>
            </a:br>
            <a:r>
              <a:rPr lang="en-US" sz="3600" b="1" dirty="0" smtClean="0"/>
              <a:t> </a:t>
            </a:r>
            <a:r>
              <a:rPr lang="en-US" sz="3600" b="1" dirty="0"/>
              <a:t>IN REHABILITATION</a:t>
            </a:r>
            <a:endParaRPr lang="el-GR" sz="3600" b="1" dirty="0"/>
          </a:p>
        </p:txBody>
      </p:sp>
      <p:sp>
        <p:nvSpPr>
          <p:cNvPr id="3" name="Θέση περιεχομένου 2"/>
          <p:cNvSpPr>
            <a:spLocks noGrp="1"/>
          </p:cNvSpPr>
          <p:nvPr>
            <p:ph idx="1"/>
          </p:nvPr>
        </p:nvSpPr>
        <p:spPr>
          <a:xfrm>
            <a:off x="540655" y="2073498"/>
            <a:ext cx="8595360" cy="4351337"/>
          </a:xfrm>
          <a:solidFill>
            <a:schemeClr val="accent2">
              <a:lumMod val="60000"/>
              <a:lumOff val="40000"/>
            </a:schemeClr>
          </a:solidFill>
          <a:scene3d>
            <a:camera prst="orthographicFront"/>
            <a:lightRig rig="threePt" dir="t"/>
          </a:scene3d>
          <a:sp3d>
            <a:bevelT/>
          </a:sp3d>
        </p:spPr>
        <p:txBody>
          <a:bodyPr>
            <a:normAutofit/>
          </a:bodyPr>
          <a:lstStyle/>
          <a:p>
            <a:pPr marL="0" indent="0">
              <a:buNone/>
            </a:pPr>
            <a:r>
              <a:rPr lang="en-US" sz="2400" b="1" dirty="0"/>
              <a:t>Neuroplasticity can be considered the neural mechanism of motor function recovery due to physical therapy intervention</a:t>
            </a:r>
            <a:r>
              <a:rPr lang="en-US" sz="2400" b="1" dirty="0" smtClean="0"/>
              <a:t>.</a:t>
            </a:r>
          </a:p>
          <a:p>
            <a:pPr marL="0" indent="0">
              <a:buNone/>
            </a:pPr>
            <a:r>
              <a:rPr lang="en-US" sz="2400" b="1" dirty="0" smtClean="0"/>
              <a:t>Physiotherapists </a:t>
            </a:r>
            <a:r>
              <a:rPr lang="en-US" sz="2400" b="1" dirty="0"/>
              <a:t>need to determine which interventions are most effective in restoring movement and inducing plasticity after brain injury</a:t>
            </a:r>
            <a:r>
              <a:rPr lang="en-US" sz="2400" b="1" dirty="0" smtClean="0"/>
              <a:t>.</a:t>
            </a:r>
          </a:p>
          <a:p>
            <a:pPr marL="0" indent="0">
              <a:buNone/>
            </a:pPr>
            <a:r>
              <a:rPr lang="en-US" sz="2400" b="1" dirty="0" smtClean="0"/>
              <a:t>Movement </a:t>
            </a:r>
            <a:r>
              <a:rPr lang="en-US" sz="2400" b="1" dirty="0"/>
              <a:t>recovery after brain damage is a learning process supported by the same or similar neural mechanisms that promoted motor learning when the brain was healthy.</a:t>
            </a:r>
            <a:endParaRPr lang="el-GR" sz="2400"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0017" y="2843705"/>
            <a:ext cx="1743075" cy="26193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6633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11112" y="1975448"/>
            <a:ext cx="7838996" cy="4351337"/>
          </a:xfrm>
          <a:solidFill>
            <a:schemeClr val="accent5">
              <a:lumMod val="40000"/>
              <a:lumOff val="60000"/>
            </a:schemeClr>
          </a:solidFill>
        </p:spPr>
        <p:txBody>
          <a:bodyPr>
            <a:normAutofit/>
          </a:bodyPr>
          <a:lstStyle/>
          <a:p>
            <a:pPr marL="0" indent="0">
              <a:buNone/>
            </a:pPr>
            <a:r>
              <a:rPr lang="en-US" sz="2400" b="1" dirty="0"/>
              <a:t>C</a:t>
            </a:r>
            <a:r>
              <a:rPr lang="en-US" sz="2400" b="1" dirty="0" smtClean="0"/>
              <a:t>hanges </a:t>
            </a:r>
            <a:r>
              <a:rPr lang="en-US" sz="2400" b="1" dirty="0"/>
              <a:t>in plasticity in the motor cortex result in motor learning in the intact brain but also motor restart in the damaged brain</a:t>
            </a:r>
            <a:r>
              <a:rPr lang="en-US" sz="2400" b="1" dirty="0" smtClean="0"/>
              <a:t>.</a:t>
            </a:r>
          </a:p>
          <a:p>
            <a:pPr marL="0" indent="0">
              <a:buNone/>
            </a:pPr>
            <a:r>
              <a:rPr lang="en-US" sz="2400" b="1" dirty="0" smtClean="0"/>
              <a:t>Physiotherapy </a:t>
            </a:r>
            <a:r>
              <a:rPr lang="en-US" sz="2400" b="1" dirty="0"/>
              <a:t>interventions that lead </a:t>
            </a:r>
            <a:r>
              <a:rPr lang="en-US" sz="2400" b="1" dirty="0" smtClean="0"/>
              <a:t>to pathological motor </a:t>
            </a:r>
            <a:r>
              <a:rPr lang="en-US" sz="2400" b="1" dirty="0"/>
              <a:t>patterns are established in the brain and are </a:t>
            </a:r>
            <a:r>
              <a:rPr lang="en-US" sz="2400" b="1" u="sng" dirty="0"/>
              <a:t>difficult to </a:t>
            </a:r>
            <a:r>
              <a:rPr lang="en-US" sz="2400" b="1" u="sng" dirty="0" smtClean="0"/>
              <a:t>be changed</a:t>
            </a:r>
            <a:r>
              <a:rPr lang="en-US" sz="2400" b="1" dirty="0" smtClean="0"/>
              <a:t>.</a:t>
            </a:r>
          </a:p>
          <a:p>
            <a:pPr marL="0" indent="0">
              <a:buNone/>
            </a:pPr>
            <a:r>
              <a:rPr lang="en-US" sz="2400" b="1" dirty="0" smtClean="0"/>
              <a:t>Rehabilitation </a:t>
            </a:r>
            <a:r>
              <a:rPr lang="en-US" sz="2400" b="1" dirty="0"/>
              <a:t>parameters that lead to rapid recovery are related to the </a:t>
            </a:r>
            <a:r>
              <a:rPr lang="en-US" sz="2400" b="1" u="sng" dirty="0"/>
              <a:t>intensity of physiotherapy, recovery time and the age of the patient</a:t>
            </a:r>
            <a:endParaRPr lang="el-GR" sz="2400" b="1" u="sng" dirty="0"/>
          </a:p>
        </p:txBody>
      </p:sp>
      <p:sp>
        <p:nvSpPr>
          <p:cNvPr id="4" name="Τίτλος 1"/>
          <p:cNvSpPr>
            <a:spLocks noGrp="1"/>
          </p:cNvSpPr>
          <p:nvPr>
            <p:ph type="title"/>
          </p:nvPr>
        </p:nvSpPr>
        <p:spPr>
          <a:xfrm>
            <a:off x="811112" y="391518"/>
            <a:ext cx="9692640" cy="1325562"/>
          </a:xfrm>
          <a:solidFill>
            <a:schemeClr val="accent3"/>
          </a:solidFill>
        </p:spPr>
        <p:txBody>
          <a:bodyPr>
            <a:normAutofit/>
          </a:bodyPr>
          <a:lstStyle/>
          <a:p>
            <a:pPr algn="ctr"/>
            <a:r>
              <a:rPr lang="en-US" sz="3600" b="1" dirty="0"/>
              <a:t>PRINCIPLES OF NEURAL </a:t>
            </a:r>
            <a:r>
              <a:rPr lang="en-US" sz="3600" b="1" dirty="0" smtClean="0"/>
              <a:t>PLASTICITY</a:t>
            </a:r>
            <a:br>
              <a:rPr lang="en-US" sz="3600" b="1" dirty="0" smtClean="0"/>
            </a:br>
            <a:r>
              <a:rPr lang="en-US" sz="3600" b="1" dirty="0" smtClean="0"/>
              <a:t> </a:t>
            </a:r>
            <a:r>
              <a:rPr lang="en-US" sz="3600" b="1" dirty="0"/>
              <a:t>IN REHABILITATION</a:t>
            </a:r>
            <a:endParaRPr lang="el-GR" sz="3600" b="1" dirty="0"/>
          </a:p>
        </p:txBody>
      </p:sp>
      <p:pic>
        <p:nvPicPr>
          <p:cNvPr id="2" name="Εικόνα 1"/>
          <p:cNvPicPr>
            <a:picLocks noChangeAspect="1"/>
          </p:cNvPicPr>
          <p:nvPr/>
        </p:nvPicPr>
        <p:blipFill>
          <a:blip r:embed="rId2"/>
          <a:stretch>
            <a:fillRect/>
          </a:stretch>
        </p:blipFill>
        <p:spPr>
          <a:xfrm>
            <a:off x="8967301" y="2102247"/>
            <a:ext cx="1830980" cy="2048870"/>
          </a:xfrm>
          <a:prstGeom prst="rect">
            <a:avLst/>
          </a:prstGeom>
        </p:spPr>
      </p:pic>
      <p:pic>
        <p:nvPicPr>
          <p:cNvPr id="5" name="Εικόνα 4"/>
          <p:cNvPicPr>
            <a:picLocks noChangeAspect="1"/>
          </p:cNvPicPr>
          <p:nvPr/>
        </p:nvPicPr>
        <p:blipFill>
          <a:blip r:embed="rId3"/>
          <a:stretch>
            <a:fillRect/>
          </a:stretch>
        </p:blipFill>
        <p:spPr>
          <a:xfrm>
            <a:off x="8974609" y="4339630"/>
            <a:ext cx="1823671" cy="1750619"/>
          </a:xfrm>
          <a:prstGeom prst="rect">
            <a:avLst/>
          </a:prstGeom>
        </p:spPr>
      </p:pic>
    </p:spTree>
    <p:extLst>
      <p:ext uri="{BB962C8B-B14F-4D97-AF65-F5344CB8AC3E}">
        <p14:creationId xmlns:p14="http://schemas.microsoft.com/office/powerpoint/2010/main" val="2711803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7928" y="1983346"/>
            <a:ext cx="7017168" cy="4351337"/>
          </a:xfrm>
          <a:solidFill>
            <a:schemeClr val="accent2"/>
          </a:solidFill>
        </p:spPr>
        <p:txBody>
          <a:bodyPr/>
          <a:lstStyle/>
          <a:p>
            <a:pPr marL="0" indent="0">
              <a:buNone/>
            </a:pPr>
            <a:r>
              <a:rPr lang="en-US" sz="2800" b="1" dirty="0"/>
              <a:t>Synapses </a:t>
            </a:r>
            <a:r>
              <a:rPr lang="en-US" sz="2800" dirty="0"/>
              <a:t>that are not actively involved in the performance of motor functions for a long </a:t>
            </a:r>
            <a:r>
              <a:rPr lang="en-US" sz="2800" dirty="0" smtClean="0"/>
              <a:t>period eventually </a:t>
            </a:r>
            <a:r>
              <a:rPr lang="en-US" sz="2800" dirty="0"/>
              <a:t>disappear</a:t>
            </a:r>
            <a:r>
              <a:rPr lang="en-US" sz="2800" dirty="0" smtClean="0"/>
              <a:t>.</a:t>
            </a:r>
          </a:p>
          <a:p>
            <a:pPr marL="0" indent="0">
              <a:buNone/>
            </a:pPr>
            <a:endParaRPr lang="en-US" sz="2800" dirty="0" smtClean="0"/>
          </a:p>
          <a:p>
            <a:pPr marL="0" indent="0">
              <a:buNone/>
            </a:pPr>
            <a:endParaRPr lang="en-US" sz="2800" dirty="0"/>
          </a:p>
          <a:p>
            <a:pPr marL="0" indent="0">
              <a:buNone/>
            </a:pPr>
            <a:r>
              <a:rPr lang="en-US" sz="2800" dirty="0" smtClean="0"/>
              <a:t>Functional rehabilitation programs </a:t>
            </a:r>
            <a:r>
              <a:rPr lang="en-US" sz="2800" dirty="0"/>
              <a:t>leads to rapid and great plasticity of the brain. </a:t>
            </a:r>
            <a:endParaRPr lang="el-GR" sz="2800" dirty="0"/>
          </a:p>
        </p:txBody>
      </p:sp>
      <p:sp>
        <p:nvSpPr>
          <p:cNvPr id="2" name="Τίτλος 1"/>
          <p:cNvSpPr>
            <a:spLocks noGrp="1"/>
          </p:cNvSpPr>
          <p:nvPr>
            <p:ph type="title"/>
          </p:nvPr>
        </p:nvSpPr>
        <p:spPr>
          <a:xfrm>
            <a:off x="1650061" y="1193545"/>
            <a:ext cx="4610894" cy="789801"/>
          </a:xfrm>
          <a:solidFill>
            <a:schemeClr val="accent3"/>
          </a:solidFill>
        </p:spPr>
        <p:txBody>
          <a:bodyPr/>
          <a:lstStyle/>
          <a:p>
            <a:r>
              <a:rPr lang="en-US" b="1" u="sng" dirty="0"/>
              <a:t>Use it or lose it</a:t>
            </a:r>
            <a:endParaRPr lang="el-GR" b="1" u="sng" dirty="0"/>
          </a:p>
        </p:txBody>
      </p:sp>
      <p:pic>
        <p:nvPicPr>
          <p:cNvPr id="4" name="Εικόνα 3"/>
          <p:cNvPicPr>
            <a:picLocks noChangeAspect="1"/>
          </p:cNvPicPr>
          <p:nvPr/>
        </p:nvPicPr>
        <p:blipFill>
          <a:blip r:embed="rId2"/>
          <a:stretch>
            <a:fillRect/>
          </a:stretch>
        </p:blipFill>
        <p:spPr>
          <a:xfrm>
            <a:off x="7850756" y="1983346"/>
            <a:ext cx="3165175" cy="34081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5" name="Πίνακας 4"/>
          <p:cNvGraphicFramePr>
            <a:graphicFrameLocks noGrp="1"/>
          </p:cNvGraphicFramePr>
          <p:nvPr>
            <p:extLst>
              <p:ext uri="{D42A27DB-BD31-4B8C-83A1-F6EECF244321}">
                <p14:modId xmlns:p14="http://schemas.microsoft.com/office/powerpoint/2010/main" val="3107978121"/>
              </p:ext>
            </p:extLst>
          </p:nvPr>
        </p:nvGraphicFramePr>
        <p:xfrm>
          <a:off x="1261872" y="3687427"/>
          <a:ext cx="5236234" cy="673942"/>
        </p:xfrm>
        <a:graphic>
          <a:graphicData uri="http://schemas.openxmlformats.org/drawingml/2006/table">
            <a:tbl>
              <a:tblPr/>
              <a:tblGrid>
                <a:gridCol w="5236234"/>
              </a:tblGrid>
              <a:tr h="673942">
                <a:tc>
                  <a:txBody>
                    <a:bodyPr/>
                    <a:lstStyle/>
                    <a:p>
                      <a:r>
                        <a:rPr lang="en-US" sz="3600" b="1" dirty="0" smtClean="0"/>
                        <a:t>Use it and Improve it</a:t>
                      </a:r>
                      <a:endParaRPr lang="el-GR" sz="36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3"/>
                    </a:solidFill>
                  </a:tcPr>
                </a:tc>
              </a:tr>
            </a:tbl>
          </a:graphicData>
        </a:graphic>
      </p:graphicFrame>
    </p:spTree>
    <p:extLst>
      <p:ext uri="{BB962C8B-B14F-4D97-AF65-F5344CB8AC3E}">
        <p14:creationId xmlns:p14="http://schemas.microsoft.com/office/powerpoint/2010/main" val="3620835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4527" y="597409"/>
            <a:ext cx="5151807" cy="738285"/>
          </a:xfr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b="1" dirty="0"/>
              <a:t>Specificity matters</a:t>
            </a:r>
            <a:endParaRPr lang="el-GR" b="1" dirty="0"/>
          </a:p>
        </p:txBody>
      </p:sp>
      <p:sp>
        <p:nvSpPr>
          <p:cNvPr id="3" name="Θέση περιεχομένου 2"/>
          <p:cNvSpPr>
            <a:spLocks noGrp="1"/>
          </p:cNvSpPr>
          <p:nvPr>
            <p:ph idx="1"/>
          </p:nvPr>
        </p:nvSpPr>
        <p:spPr>
          <a:xfrm>
            <a:off x="1223234" y="2202287"/>
            <a:ext cx="8595360" cy="4351337"/>
          </a:xfr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0" indent="0">
              <a:buNone/>
            </a:pPr>
            <a:r>
              <a:rPr lang="en-US" sz="2400" dirty="0"/>
              <a:t>Rehabilitation associated with </a:t>
            </a:r>
            <a:r>
              <a:rPr lang="en-US" sz="2400" b="1" dirty="0"/>
              <a:t>functional movements </a:t>
            </a:r>
            <a:r>
              <a:rPr lang="en-US" sz="2400" dirty="0"/>
              <a:t>produces greater functional benefits</a:t>
            </a:r>
            <a:r>
              <a:rPr lang="en-US" sz="2400" dirty="0" smtClean="0"/>
              <a:t>.</a:t>
            </a:r>
          </a:p>
          <a:p>
            <a:pPr marL="0" indent="0">
              <a:buNone/>
            </a:pPr>
            <a:r>
              <a:rPr lang="en-US" sz="2400" b="1" dirty="0" smtClean="0"/>
              <a:t>Repetition</a:t>
            </a:r>
            <a:r>
              <a:rPr lang="en-US" sz="2400" dirty="0" smtClean="0"/>
              <a:t> </a:t>
            </a:r>
            <a:r>
              <a:rPr lang="en-US" sz="2400" dirty="0"/>
              <a:t>of a newly acquired movement is required to produce lasting neural </a:t>
            </a:r>
            <a:r>
              <a:rPr lang="en-US" sz="2400" dirty="0" smtClean="0"/>
              <a:t>change in the brain.</a:t>
            </a:r>
          </a:p>
          <a:p>
            <a:pPr marL="0" indent="0">
              <a:buNone/>
            </a:pPr>
            <a:r>
              <a:rPr lang="en-US" sz="2400" dirty="0" smtClean="0"/>
              <a:t>Repetition </a:t>
            </a:r>
            <a:r>
              <a:rPr lang="en-US" sz="2400" dirty="0"/>
              <a:t>of movements is required </a:t>
            </a:r>
            <a:r>
              <a:rPr lang="en-US" sz="2400" b="1" dirty="0"/>
              <a:t>outside</a:t>
            </a:r>
            <a:r>
              <a:rPr lang="en-US" sz="2400" dirty="0"/>
              <a:t> of </a:t>
            </a:r>
            <a:r>
              <a:rPr lang="en-US" sz="2400" dirty="0" smtClean="0"/>
              <a:t>Physical therapy session.</a:t>
            </a:r>
          </a:p>
          <a:p>
            <a:pPr marL="0" indent="0">
              <a:buNone/>
            </a:pPr>
            <a:r>
              <a:rPr lang="en-US" sz="2400" b="1" dirty="0" smtClean="0"/>
              <a:t>The </a:t>
            </a:r>
            <a:r>
              <a:rPr lang="en-US" sz="2400" b="1" dirty="0"/>
              <a:t>number of sessions </a:t>
            </a:r>
            <a:r>
              <a:rPr lang="en-US" sz="2400" dirty="0"/>
              <a:t>plays a decisive role in acquiring new movement </a:t>
            </a:r>
            <a:r>
              <a:rPr lang="en-US" sz="2400" dirty="0" smtClean="0"/>
              <a:t>patterns</a:t>
            </a:r>
          </a:p>
          <a:p>
            <a:pPr marL="0" indent="0">
              <a:buNone/>
            </a:pPr>
            <a:r>
              <a:rPr lang="en-US" sz="2400" dirty="0"/>
              <a:t>	</a:t>
            </a:r>
            <a:r>
              <a:rPr lang="en-US" sz="2400" dirty="0" smtClean="0"/>
              <a:t>	</a:t>
            </a:r>
            <a:r>
              <a:rPr lang="en-US" dirty="0" smtClean="0"/>
              <a:t>			(</a:t>
            </a:r>
            <a:r>
              <a:rPr lang="en-US" dirty="0" err="1"/>
              <a:t>Kleim</a:t>
            </a:r>
            <a:r>
              <a:rPr lang="en-US" dirty="0"/>
              <a:t> et al 2004, Lang et al 2007)</a:t>
            </a:r>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424" y="450760"/>
            <a:ext cx="3286125" cy="1390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73891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10406" y="596922"/>
            <a:ext cx="4031345" cy="789801"/>
          </a:xfr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t>Time matters</a:t>
            </a:r>
            <a:endParaRPr lang="el-GR" b="1" dirty="0"/>
          </a:p>
        </p:txBody>
      </p:sp>
      <p:sp>
        <p:nvSpPr>
          <p:cNvPr id="3" name="Θέση περιεχομένου 2"/>
          <p:cNvSpPr>
            <a:spLocks noGrp="1"/>
          </p:cNvSpPr>
          <p:nvPr>
            <p:ph idx="1"/>
          </p:nvPr>
        </p:nvSpPr>
        <p:spPr>
          <a:xfrm>
            <a:off x="920339" y="2017124"/>
            <a:ext cx="7024590" cy="4056844"/>
          </a:xfrm>
          <a:solidFill>
            <a:schemeClr val="accent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indent="0">
              <a:buNone/>
            </a:pPr>
            <a:endParaRPr lang="en-US" sz="2400" dirty="0"/>
          </a:p>
          <a:p>
            <a:pPr marL="0" indent="0">
              <a:buNone/>
            </a:pPr>
            <a:r>
              <a:rPr lang="en-US" sz="2400" dirty="0" smtClean="0"/>
              <a:t>Rehabilitation </a:t>
            </a:r>
            <a:r>
              <a:rPr lang="en-US" sz="2400" dirty="0"/>
              <a:t>should be done as early as possible and not late </a:t>
            </a:r>
            <a:r>
              <a:rPr lang="en-US" sz="2400" b="1" u="sng" dirty="0"/>
              <a:t>(early intervention</a:t>
            </a:r>
            <a:r>
              <a:rPr lang="en-US" sz="2400" b="1" u="sng" dirty="0" smtClean="0"/>
              <a:t>).</a:t>
            </a:r>
          </a:p>
          <a:p>
            <a:pPr marL="0" indent="0">
              <a:buNone/>
            </a:pPr>
            <a:endParaRPr lang="en-US" sz="2400" b="1" u="sng" dirty="0" smtClean="0"/>
          </a:p>
          <a:p>
            <a:pPr marL="0" indent="0">
              <a:buNone/>
            </a:pPr>
            <a:r>
              <a:rPr lang="en-US" sz="2400" dirty="0" smtClean="0"/>
              <a:t>Training </a:t>
            </a:r>
            <a:r>
              <a:rPr lang="en-US" sz="2400" dirty="0"/>
              <a:t>in patient-related </a:t>
            </a:r>
            <a:r>
              <a:rPr lang="en-US" sz="2400" b="1" dirty="0"/>
              <a:t>functional movements </a:t>
            </a:r>
            <a:r>
              <a:rPr lang="en-US" sz="2400" dirty="0"/>
              <a:t>will improve the patient more quickly</a:t>
            </a:r>
            <a:r>
              <a:rPr lang="en-US" sz="2400" dirty="0" smtClean="0"/>
              <a:t>.</a:t>
            </a:r>
          </a:p>
          <a:p>
            <a:pPr marL="0" indent="0">
              <a:buNone/>
            </a:pPr>
            <a:r>
              <a:rPr lang="en-US" dirty="0" smtClean="0"/>
              <a:t>(</a:t>
            </a:r>
            <a:r>
              <a:rPr lang="en-US" dirty="0"/>
              <a:t>Adkins et al 2006, </a:t>
            </a:r>
            <a:r>
              <a:rPr lang="en-US" dirty="0" err="1"/>
              <a:t>Biernaskie</a:t>
            </a:r>
            <a:r>
              <a:rPr lang="en-US" dirty="0"/>
              <a:t> et al 2004, </a:t>
            </a:r>
            <a:r>
              <a:rPr lang="en-US" dirty="0" err="1"/>
              <a:t>Barbay</a:t>
            </a:r>
            <a:r>
              <a:rPr lang="en-US" dirty="0"/>
              <a:t> et al 2006)</a:t>
            </a:r>
            <a:endParaRPr lang="el-GR" dirty="0"/>
          </a:p>
        </p:txBody>
      </p:sp>
      <p:pic>
        <p:nvPicPr>
          <p:cNvPr id="4" name="Εικόνα 3"/>
          <p:cNvPicPr>
            <a:picLocks noChangeAspect="1"/>
          </p:cNvPicPr>
          <p:nvPr/>
        </p:nvPicPr>
        <p:blipFill>
          <a:blip r:embed="rId2"/>
          <a:stretch>
            <a:fillRect/>
          </a:stretch>
        </p:blipFill>
        <p:spPr>
          <a:xfrm>
            <a:off x="8344529" y="2327675"/>
            <a:ext cx="2400881" cy="3391721"/>
          </a:xfrm>
          <a:prstGeom prst="roundRect">
            <a:avLst>
              <a:gd name="adj" fmla="val 16667"/>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326035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488AF3-1E81-C20F-6E28-E3F9FEBB3B62}"/>
              </a:ext>
            </a:extLst>
          </p:cNvPr>
          <p:cNvSpPr>
            <a:spLocks noGrp="1"/>
          </p:cNvSpPr>
          <p:nvPr>
            <p:ph type="title"/>
          </p:nvPr>
        </p:nvSpPr>
        <p:spPr>
          <a:xfrm>
            <a:off x="4278703" y="1036217"/>
            <a:ext cx="2227924" cy="828437"/>
          </a:xfr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sz="4900" b="1" dirty="0"/>
              <a:t>Stroke</a:t>
            </a:r>
            <a:r>
              <a:rPr lang="en-US" dirty="0"/>
              <a:t> </a:t>
            </a:r>
            <a:endParaRPr lang="el-GR" dirty="0"/>
          </a:p>
        </p:txBody>
      </p:sp>
      <p:sp>
        <p:nvSpPr>
          <p:cNvPr id="3" name="Θέση περιεχομένου 2">
            <a:extLst>
              <a:ext uri="{FF2B5EF4-FFF2-40B4-BE49-F238E27FC236}">
                <a16:creationId xmlns:a16="http://schemas.microsoft.com/office/drawing/2014/main" xmlns="" id="{5BCB9083-8F9E-29B0-CC94-42AF7E1CB5EE}"/>
              </a:ext>
            </a:extLst>
          </p:cNvPr>
          <p:cNvSpPr>
            <a:spLocks noGrp="1"/>
          </p:cNvSpPr>
          <p:nvPr>
            <p:ph idx="1"/>
          </p:nvPr>
        </p:nvSpPr>
        <p:spPr>
          <a:xfrm>
            <a:off x="733245" y="2910870"/>
            <a:ext cx="9411419" cy="2704927"/>
          </a:xfr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indent="0">
              <a:buNone/>
            </a:pPr>
            <a:endParaRPr lang="en-US" sz="2400" dirty="0" smtClean="0"/>
          </a:p>
          <a:p>
            <a:pPr marL="0" indent="0">
              <a:buNone/>
            </a:pPr>
            <a:r>
              <a:rPr lang="en-US" sz="2400" dirty="0" smtClean="0"/>
              <a:t>It </a:t>
            </a:r>
            <a:r>
              <a:rPr lang="en-US" sz="2400" dirty="0"/>
              <a:t>is estimated that soon more than </a:t>
            </a:r>
            <a:r>
              <a:rPr lang="en-US" sz="2400" b="1" dirty="0"/>
              <a:t>7 million </a:t>
            </a:r>
            <a:r>
              <a:rPr lang="en-US" sz="2400" dirty="0" smtClean="0"/>
              <a:t>people every year </a:t>
            </a:r>
            <a:r>
              <a:rPr lang="en-US" sz="2400" dirty="0"/>
              <a:t>will be affected by a stroke, most of whom will be permanently </a:t>
            </a:r>
            <a:r>
              <a:rPr lang="en-US" sz="2400" dirty="0" smtClean="0"/>
              <a:t>disabled, due </a:t>
            </a:r>
            <a:r>
              <a:rPr lang="en-US" sz="2400" dirty="0"/>
              <a:t>to the aging of the population on a global </a:t>
            </a:r>
            <a:r>
              <a:rPr lang="en-US" sz="2400" dirty="0" smtClean="0"/>
              <a:t>scale</a:t>
            </a:r>
            <a:r>
              <a:rPr lang="en-US" dirty="0" smtClean="0"/>
              <a:t>.</a:t>
            </a:r>
            <a:endParaRPr lang="en-US" dirty="0"/>
          </a:p>
          <a:p>
            <a:pPr marL="0" indent="0">
              <a:buNone/>
            </a:pPr>
            <a:r>
              <a:rPr lang="en-US" dirty="0"/>
              <a:t>			</a:t>
            </a:r>
            <a:r>
              <a:rPr lang="en-US" dirty="0" smtClean="0"/>
              <a:t> </a:t>
            </a:r>
            <a:r>
              <a:rPr lang="en-US" dirty="0"/>
              <a:t>(</a:t>
            </a:r>
            <a:r>
              <a:rPr lang="en-US" dirty="0" err="1"/>
              <a:t>Feigin</a:t>
            </a:r>
            <a:r>
              <a:rPr lang="en-US" dirty="0"/>
              <a:t> et al., 2014; </a:t>
            </a:r>
            <a:r>
              <a:rPr lang="en-US" dirty="0" err="1"/>
              <a:t>Kavga</a:t>
            </a:r>
            <a:r>
              <a:rPr lang="en-US" dirty="0"/>
              <a:t> et al., 2015</a:t>
            </a:r>
            <a:r>
              <a:rPr lang="en-US" dirty="0" smtClean="0"/>
              <a:t>)</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36" y="578899"/>
            <a:ext cx="2619375" cy="1743075"/>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038" y="578899"/>
            <a:ext cx="2695449" cy="17430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790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7478" y="579548"/>
            <a:ext cx="3799525" cy="815559"/>
          </a:xfrm>
          <a:solidFill>
            <a:schemeClr val="accent3">
              <a:lumMod val="20000"/>
              <a:lumOff val="80000"/>
            </a:schemeClr>
          </a:solidFill>
        </p:spPr>
        <p:txBody>
          <a:bodyPr/>
          <a:lstStyle/>
          <a:p>
            <a:r>
              <a:rPr lang="en-US" b="1" dirty="0"/>
              <a:t>Age matters</a:t>
            </a:r>
            <a:endParaRPr lang="el-GR" b="1" dirty="0"/>
          </a:p>
        </p:txBody>
      </p:sp>
      <p:sp>
        <p:nvSpPr>
          <p:cNvPr id="3" name="Θέση περιεχομένου 2"/>
          <p:cNvSpPr>
            <a:spLocks noGrp="1"/>
          </p:cNvSpPr>
          <p:nvPr>
            <p:ph idx="1"/>
          </p:nvPr>
        </p:nvSpPr>
        <p:spPr>
          <a:xfrm>
            <a:off x="698740" y="2125014"/>
            <a:ext cx="6694098" cy="3129567"/>
          </a:xfrm>
          <a:solidFill>
            <a:schemeClr val="accent6">
              <a:lumMod val="20000"/>
              <a:lumOff val="80000"/>
            </a:schemeClr>
          </a:solidFill>
          <a:ln>
            <a:solidFill>
              <a:srgbClr val="7030A0"/>
            </a:solidFill>
          </a:ln>
          <a:effectLst>
            <a:glow rad="228600">
              <a:schemeClr val="accent6">
                <a:satMod val="175000"/>
                <a:alpha val="40000"/>
              </a:schemeClr>
            </a:glow>
          </a:effectLst>
        </p:spPr>
        <p:txBody>
          <a:bodyPr>
            <a:normAutofit lnSpcReduction="10000"/>
          </a:bodyPr>
          <a:lstStyle/>
          <a:p>
            <a:pPr marL="0" indent="0">
              <a:buNone/>
            </a:pPr>
            <a:endParaRPr lang="en-US" sz="2400" dirty="0" smtClean="0"/>
          </a:p>
          <a:p>
            <a:pPr marL="0" indent="0">
              <a:buNone/>
            </a:pPr>
            <a:r>
              <a:rPr lang="en-US" sz="2400" b="1" dirty="0" smtClean="0"/>
              <a:t>Plasticity</a:t>
            </a:r>
            <a:r>
              <a:rPr lang="en-US" sz="2400" dirty="0" smtClean="0"/>
              <a:t> </a:t>
            </a:r>
            <a:r>
              <a:rPr lang="en-US" sz="2400" dirty="0"/>
              <a:t>induced by motor retraining occurs more readily in younger brains</a:t>
            </a:r>
            <a:r>
              <a:rPr lang="en-US" sz="2400" dirty="0" smtClean="0"/>
              <a:t>.</a:t>
            </a:r>
          </a:p>
          <a:p>
            <a:pPr marL="0" indent="0">
              <a:buNone/>
            </a:pPr>
            <a:r>
              <a:rPr lang="en-US" sz="2400" b="1" dirty="0" err="1" smtClean="0"/>
              <a:t>Neuroplastic</a:t>
            </a:r>
            <a:r>
              <a:rPr lang="en-US" sz="2400" b="1" dirty="0" smtClean="0"/>
              <a:t> </a:t>
            </a:r>
            <a:r>
              <a:rPr lang="en-US" sz="2400" b="1" dirty="0"/>
              <a:t>responses </a:t>
            </a:r>
            <a:r>
              <a:rPr lang="en-US" sz="2400" dirty="0"/>
              <a:t>are reduced in the aged brain</a:t>
            </a:r>
            <a:r>
              <a:rPr lang="en-US" sz="2400" dirty="0" smtClean="0"/>
              <a:t>.</a:t>
            </a:r>
          </a:p>
          <a:p>
            <a:pPr marL="0" indent="0">
              <a:buNone/>
            </a:pPr>
            <a:r>
              <a:rPr lang="en-US" dirty="0" smtClean="0"/>
              <a:t>(</a:t>
            </a:r>
            <a:r>
              <a:rPr lang="en-US" dirty="0"/>
              <a:t>Nieto-</a:t>
            </a:r>
            <a:r>
              <a:rPr lang="en-US" dirty="0" err="1"/>
              <a:t>Sampedro</a:t>
            </a:r>
            <a:r>
              <a:rPr lang="en-US" dirty="0"/>
              <a:t> &amp; </a:t>
            </a:r>
            <a:r>
              <a:rPr lang="en-US" dirty="0" err="1"/>
              <a:t>Niet</a:t>
            </a:r>
            <a:r>
              <a:rPr lang="en-US" dirty="0"/>
              <a:t>-Diaz 2005, Markus et al 2005, </a:t>
            </a:r>
            <a:endParaRPr lang="en-US" dirty="0" smtClean="0"/>
          </a:p>
          <a:p>
            <a:pPr marL="0" indent="0">
              <a:buNone/>
            </a:pPr>
            <a:r>
              <a:rPr lang="en-US" dirty="0" smtClean="0"/>
              <a:t>Zhao </a:t>
            </a:r>
            <a:r>
              <a:rPr lang="en-US" dirty="0"/>
              <a:t>et al 2005)</a:t>
            </a:r>
            <a:endParaRPr lang="el-GR" dirty="0"/>
          </a:p>
        </p:txBody>
      </p:sp>
      <p:pic>
        <p:nvPicPr>
          <p:cNvPr id="4" name="Εικόνα 3"/>
          <p:cNvPicPr>
            <a:picLocks noChangeAspect="1"/>
          </p:cNvPicPr>
          <p:nvPr/>
        </p:nvPicPr>
        <p:blipFill>
          <a:blip r:embed="rId2"/>
          <a:stretch>
            <a:fillRect/>
          </a:stretch>
        </p:blipFill>
        <p:spPr>
          <a:xfrm>
            <a:off x="7648934" y="1843537"/>
            <a:ext cx="3105150" cy="3619500"/>
          </a:xfrm>
          <a:prstGeom prst="rect">
            <a:avLst/>
          </a:prstGeom>
          <a:ln>
            <a:noFill/>
          </a:ln>
          <a:effectLst>
            <a:softEdge rad="112500"/>
          </a:effectLst>
        </p:spPr>
      </p:pic>
    </p:spTree>
    <p:extLst>
      <p:ext uri="{BB962C8B-B14F-4D97-AF65-F5344CB8AC3E}">
        <p14:creationId xmlns:p14="http://schemas.microsoft.com/office/powerpoint/2010/main" val="424163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75626" y="1492370"/>
            <a:ext cx="8595360" cy="3078051"/>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ctr">
              <a:buNone/>
            </a:pPr>
            <a:r>
              <a:rPr lang="en-US" sz="4800" b="1" dirty="0"/>
              <a:t>What can be done to enhance neuroplasticity and functional recovery potential?</a:t>
            </a:r>
            <a:endParaRPr lang="el-GR" sz="4800" b="1" dirty="0"/>
          </a:p>
        </p:txBody>
      </p:sp>
      <p:pic>
        <p:nvPicPr>
          <p:cNvPr id="2" name="Εικόνα 1"/>
          <p:cNvPicPr>
            <a:picLocks noChangeAspect="1"/>
          </p:cNvPicPr>
          <p:nvPr/>
        </p:nvPicPr>
        <p:blipFill>
          <a:blip r:embed="rId2">
            <a:duotone>
              <a:prstClr val="black"/>
              <a:schemeClr val="accent3">
                <a:tint val="45000"/>
                <a:satMod val="400000"/>
              </a:schemeClr>
            </a:duotone>
          </a:blip>
          <a:stretch>
            <a:fillRect/>
          </a:stretch>
        </p:blipFill>
        <p:spPr>
          <a:xfrm>
            <a:off x="4244556" y="4759624"/>
            <a:ext cx="2857500" cy="160020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102194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62591" y="944593"/>
            <a:ext cx="8391330" cy="5581289"/>
          </a:xfrm>
          <a:solidFill>
            <a:srgbClr val="92D050"/>
          </a:solidFill>
        </p:spPr>
        <p:txBody>
          <a:bodyPr>
            <a:noAutofit/>
          </a:bodyPr>
          <a:lstStyle/>
          <a:p>
            <a:pPr marL="0" indent="0" algn="ctr">
              <a:buNone/>
            </a:pPr>
            <a:r>
              <a:rPr lang="en-US" sz="2800" b="1" dirty="0"/>
              <a:t>Today rehabilitation protocols rely on motor learning to induce neural </a:t>
            </a:r>
            <a:r>
              <a:rPr lang="en-US" sz="2800" b="1" dirty="0" smtClean="0"/>
              <a:t>plasticity</a:t>
            </a:r>
          </a:p>
          <a:p>
            <a:pPr marL="0" indent="0" algn="ctr">
              <a:buNone/>
            </a:pPr>
            <a:r>
              <a:rPr lang="en-US" sz="2800" b="1" dirty="0" smtClean="0"/>
              <a:t>Motor </a:t>
            </a:r>
            <a:r>
              <a:rPr lang="en-US" sz="2800" b="1" dirty="0"/>
              <a:t>retraining should </a:t>
            </a:r>
            <a:r>
              <a:rPr lang="en-US" sz="2800" b="1" dirty="0" smtClean="0"/>
              <a:t>be:</a:t>
            </a:r>
          </a:p>
          <a:p>
            <a:r>
              <a:rPr lang="en-US" sz="2600" dirty="0" smtClean="0">
                <a:ln>
                  <a:solidFill>
                    <a:schemeClr val="accent4">
                      <a:lumMod val="75000"/>
                    </a:schemeClr>
                  </a:solidFill>
                </a:ln>
              </a:rPr>
              <a:t>Function oriented</a:t>
            </a:r>
          </a:p>
          <a:p>
            <a:r>
              <a:rPr lang="en-US" sz="2600" dirty="0" smtClean="0">
                <a:ln>
                  <a:solidFill>
                    <a:schemeClr val="accent4">
                      <a:lumMod val="75000"/>
                    </a:schemeClr>
                  </a:solidFill>
                </a:ln>
              </a:rPr>
              <a:t>Substantive </a:t>
            </a:r>
            <a:r>
              <a:rPr lang="en-US" sz="2600" dirty="0">
                <a:ln>
                  <a:solidFill>
                    <a:schemeClr val="accent4">
                      <a:lumMod val="75000"/>
                    </a:schemeClr>
                  </a:solidFill>
                </a:ln>
              </a:rPr>
              <a:t>and </a:t>
            </a:r>
            <a:r>
              <a:rPr lang="en-US" sz="2600" dirty="0" smtClean="0">
                <a:ln>
                  <a:solidFill>
                    <a:schemeClr val="accent4">
                      <a:lumMod val="75000"/>
                    </a:schemeClr>
                  </a:solidFill>
                </a:ln>
              </a:rPr>
              <a:t>challenging</a:t>
            </a:r>
          </a:p>
          <a:p>
            <a:r>
              <a:rPr lang="en-US" sz="2600" dirty="0" smtClean="0">
                <a:ln>
                  <a:solidFill>
                    <a:schemeClr val="accent4">
                      <a:lumMod val="75000"/>
                    </a:schemeClr>
                  </a:solidFill>
                </a:ln>
              </a:rPr>
              <a:t>Repetitive </a:t>
            </a:r>
            <a:r>
              <a:rPr lang="en-US" sz="2600" dirty="0">
                <a:ln>
                  <a:solidFill>
                    <a:schemeClr val="accent4">
                      <a:lumMod val="75000"/>
                    </a:schemeClr>
                  </a:solidFill>
                </a:ln>
              </a:rPr>
              <a:t>and </a:t>
            </a:r>
            <a:r>
              <a:rPr lang="en-US" sz="2600" dirty="0" smtClean="0">
                <a:ln>
                  <a:solidFill>
                    <a:schemeClr val="accent4">
                      <a:lumMod val="75000"/>
                    </a:schemeClr>
                  </a:solidFill>
                </a:ln>
              </a:rPr>
              <a:t>intensive</a:t>
            </a:r>
          </a:p>
          <a:p>
            <a:r>
              <a:rPr lang="en-US" sz="2600" dirty="0">
                <a:ln>
                  <a:solidFill>
                    <a:schemeClr val="accent4">
                      <a:lumMod val="75000"/>
                    </a:schemeClr>
                  </a:solidFill>
                </a:ln>
              </a:rPr>
              <a:t>P</a:t>
            </a:r>
            <a:r>
              <a:rPr lang="en-US" sz="2600" dirty="0" smtClean="0">
                <a:ln>
                  <a:solidFill>
                    <a:schemeClr val="accent4">
                      <a:lumMod val="75000"/>
                    </a:schemeClr>
                  </a:solidFill>
                </a:ln>
              </a:rPr>
              <a:t>rovided </a:t>
            </a:r>
            <a:r>
              <a:rPr lang="en-US" sz="2600" dirty="0">
                <a:ln>
                  <a:solidFill>
                    <a:schemeClr val="accent4">
                      <a:lumMod val="75000"/>
                    </a:schemeClr>
                  </a:solidFill>
                </a:ln>
              </a:rPr>
              <a:t>in an enriched </a:t>
            </a:r>
            <a:r>
              <a:rPr lang="en-US" sz="2600" dirty="0" smtClean="0">
                <a:ln>
                  <a:solidFill>
                    <a:schemeClr val="accent4">
                      <a:lumMod val="75000"/>
                    </a:schemeClr>
                  </a:solidFill>
                </a:ln>
              </a:rPr>
              <a:t>environment</a:t>
            </a:r>
          </a:p>
          <a:p>
            <a:r>
              <a:rPr lang="en-US" sz="2600" dirty="0" smtClean="0">
                <a:ln>
                  <a:solidFill>
                    <a:schemeClr val="accent4">
                      <a:lumMod val="75000"/>
                    </a:schemeClr>
                  </a:solidFill>
                </a:ln>
              </a:rPr>
              <a:t>The </a:t>
            </a:r>
            <a:r>
              <a:rPr lang="en-US" sz="2600" dirty="0">
                <a:ln>
                  <a:solidFill>
                    <a:schemeClr val="accent4">
                      <a:lumMod val="75000"/>
                    </a:schemeClr>
                  </a:solidFill>
                </a:ln>
              </a:rPr>
              <a:t>movements should be carried out </a:t>
            </a:r>
            <a:r>
              <a:rPr lang="en-US" sz="2600" dirty="0">
                <a:ln>
                  <a:solidFill>
                    <a:schemeClr val="accent4">
                      <a:lumMod val="75000"/>
                    </a:schemeClr>
                  </a:solidFill>
                </a:ln>
              </a:rPr>
              <a:t>with as much as </a:t>
            </a:r>
            <a:r>
              <a:rPr lang="en-US" sz="2600" dirty="0" smtClean="0">
                <a:ln>
                  <a:solidFill>
                    <a:schemeClr val="accent4">
                      <a:lumMod val="75000"/>
                    </a:schemeClr>
                  </a:solidFill>
                </a:ln>
              </a:rPr>
              <a:t>possible </a:t>
            </a:r>
            <a:r>
              <a:rPr lang="en-US" sz="2600" dirty="0" smtClean="0">
                <a:ln>
                  <a:solidFill>
                    <a:schemeClr val="accent4">
                      <a:lumMod val="75000"/>
                    </a:schemeClr>
                  </a:solidFill>
                </a:ln>
              </a:rPr>
              <a:t>normal </a:t>
            </a:r>
            <a:r>
              <a:rPr lang="en-US" sz="2600" dirty="0">
                <a:ln>
                  <a:solidFill>
                    <a:schemeClr val="accent4">
                      <a:lumMod val="75000"/>
                    </a:schemeClr>
                  </a:solidFill>
                </a:ln>
              </a:rPr>
              <a:t>mechanical </a:t>
            </a:r>
            <a:r>
              <a:rPr lang="en-US" sz="2600" dirty="0" smtClean="0">
                <a:ln>
                  <a:solidFill>
                    <a:schemeClr val="accent4">
                      <a:lumMod val="75000"/>
                    </a:schemeClr>
                  </a:solidFill>
                </a:ln>
              </a:rPr>
              <a:t>position and normal </a:t>
            </a:r>
            <a:r>
              <a:rPr lang="en-US" sz="2600" dirty="0">
                <a:ln>
                  <a:solidFill>
                    <a:schemeClr val="accent4">
                      <a:lumMod val="75000"/>
                    </a:schemeClr>
                  </a:solidFill>
                </a:ln>
              </a:rPr>
              <a:t>alignment of the </a:t>
            </a:r>
            <a:r>
              <a:rPr lang="en-US" sz="2600" dirty="0" smtClean="0">
                <a:ln>
                  <a:solidFill>
                    <a:schemeClr val="accent4">
                      <a:lumMod val="75000"/>
                    </a:schemeClr>
                  </a:solidFill>
                </a:ln>
              </a:rPr>
              <a:t>joints</a:t>
            </a:r>
            <a:endParaRPr lang="el-GR" sz="2600" dirty="0">
              <a:ln>
                <a:solidFill>
                  <a:schemeClr val="accent4">
                    <a:lumMod val="75000"/>
                  </a:schemeClr>
                </a:solidFill>
              </a:ln>
            </a:endParaRPr>
          </a:p>
        </p:txBody>
      </p:sp>
      <p:pic>
        <p:nvPicPr>
          <p:cNvPr id="2" name="Εικόνα 1"/>
          <p:cNvPicPr>
            <a:picLocks noChangeAspect="1"/>
          </p:cNvPicPr>
          <p:nvPr/>
        </p:nvPicPr>
        <p:blipFill>
          <a:blip r:embed="rId2"/>
          <a:stretch>
            <a:fillRect/>
          </a:stretch>
        </p:blipFill>
        <p:spPr>
          <a:xfrm>
            <a:off x="8753921" y="1774884"/>
            <a:ext cx="2162986" cy="1770573"/>
          </a:xfrm>
          <a:prstGeom prst="rect">
            <a:avLst/>
          </a:prstGeom>
          <a:ln>
            <a:noFill/>
          </a:ln>
          <a:effectLst>
            <a:softEdge rad="112500"/>
          </a:effectLst>
        </p:spPr>
      </p:pic>
      <p:pic>
        <p:nvPicPr>
          <p:cNvPr id="4" name="Εικόνα 3"/>
          <p:cNvPicPr>
            <a:picLocks noChangeAspect="1"/>
          </p:cNvPicPr>
          <p:nvPr/>
        </p:nvPicPr>
        <p:blipFill>
          <a:blip r:embed="rId3"/>
          <a:stretch>
            <a:fillRect/>
          </a:stretch>
        </p:blipFill>
        <p:spPr>
          <a:xfrm>
            <a:off x="8928339" y="4304582"/>
            <a:ext cx="2100712" cy="15907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51571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0A082E-2865-48F2-0513-F89584E383F6}"/>
              </a:ext>
            </a:extLst>
          </p:cNvPr>
          <p:cNvSpPr>
            <a:spLocks noGrp="1"/>
          </p:cNvSpPr>
          <p:nvPr>
            <p:ph type="title"/>
          </p:nvPr>
        </p:nvSpPr>
        <p:spPr>
          <a:xfrm>
            <a:off x="2536880" y="502276"/>
            <a:ext cx="6040449" cy="802680"/>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b="1" dirty="0"/>
              <a:t>Financial Approach </a:t>
            </a:r>
            <a:endParaRPr lang="el-GR" b="1" dirty="0"/>
          </a:p>
        </p:txBody>
      </p:sp>
      <p:sp>
        <p:nvSpPr>
          <p:cNvPr id="3" name="Θέση περιεχομένου 2">
            <a:extLst>
              <a:ext uri="{FF2B5EF4-FFF2-40B4-BE49-F238E27FC236}">
                <a16:creationId xmlns:a16="http://schemas.microsoft.com/office/drawing/2014/main" xmlns="" id="{A70A9BCF-4F9F-9952-B36D-89E5E67E078D}"/>
              </a:ext>
            </a:extLst>
          </p:cNvPr>
          <p:cNvSpPr>
            <a:spLocks noGrp="1"/>
          </p:cNvSpPr>
          <p:nvPr>
            <p:ph idx="1"/>
          </p:nvPr>
        </p:nvSpPr>
        <p:spPr>
          <a:xfrm>
            <a:off x="515156" y="1712890"/>
            <a:ext cx="4778061" cy="4662152"/>
          </a:xfrm>
          <a:solidFill>
            <a:schemeClr val="accent3"/>
          </a:solidFill>
        </p:spPr>
        <p:txBody>
          <a:bodyPr>
            <a:normAutofit lnSpcReduction="10000"/>
          </a:bodyPr>
          <a:lstStyle/>
          <a:p>
            <a:pPr marL="0" indent="0">
              <a:buNone/>
            </a:pPr>
            <a:r>
              <a:rPr lang="en-US" sz="2400" dirty="0" smtClean="0"/>
              <a:t>The </a:t>
            </a:r>
            <a:r>
              <a:rPr lang="en-US" sz="2400" dirty="0"/>
              <a:t>cost of stroke in developed countries is estimated to be between 1.6% and 6.9% of total health expenditure </a:t>
            </a:r>
            <a:endParaRPr lang="en-US" sz="2400" dirty="0" smtClean="0"/>
          </a:p>
          <a:p>
            <a:pPr marL="0" indent="0">
              <a:buNone/>
            </a:pPr>
            <a:r>
              <a:rPr lang="en-US" sz="2400" dirty="0"/>
              <a:t>	</a:t>
            </a:r>
            <a:r>
              <a:rPr lang="en-US" sz="2400" dirty="0" smtClean="0"/>
              <a:t>						</a:t>
            </a:r>
            <a:r>
              <a:rPr lang="en-US" dirty="0" smtClean="0"/>
              <a:t>(</a:t>
            </a:r>
            <a:r>
              <a:rPr lang="en-US" dirty="0"/>
              <a:t>Evers et al., 2004</a:t>
            </a:r>
            <a:r>
              <a:rPr lang="en-US" dirty="0" smtClean="0"/>
              <a:t>)</a:t>
            </a:r>
            <a:endParaRPr lang="en-US" dirty="0"/>
          </a:p>
          <a:p>
            <a:pPr marL="0" indent="0">
              <a:buNone/>
            </a:pPr>
            <a:r>
              <a:rPr lang="en-US" sz="2400" dirty="0"/>
              <a:t>In the United States of America, in 2010, the cost was estimated at $28.3 billion and is projected to triple to $95.6 billion by 2030 </a:t>
            </a:r>
            <a:r>
              <a:rPr lang="en-US" sz="2400" dirty="0" smtClean="0"/>
              <a:t>					</a:t>
            </a:r>
            <a:r>
              <a:rPr lang="en-US" dirty="0" smtClean="0"/>
              <a:t>(</a:t>
            </a:r>
            <a:r>
              <a:rPr lang="en-US" dirty="0"/>
              <a:t>Heidenreich et al.,2011</a:t>
            </a:r>
            <a:r>
              <a:rPr lang="en-US" dirty="0" smtClean="0"/>
              <a:t>) </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89" y="4991459"/>
            <a:ext cx="2287106" cy="15219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31268" y="1575588"/>
            <a:ext cx="4417454" cy="3262432"/>
          </a:xfrm>
          <a:prstGeom prst="rect">
            <a:avLst/>
          </a:prstGeom>
          <a:solidFill>
            <a:schemeClr val="accent5">
              <a:lumMod val="40000"/>
              <a:lumOff val="60000"/>
            </a:schemeClr>
          </a:solidFill>
        </p:spPr>
        <p:txBody>
          <a:bodyPr wrap="square" rtlCol="0">
            <a:spAutoFit/>
          </a:bodyPr>
          <a:lstStyle/>
          <a:p>
            <a:r>
              <a:rPr lang="en-US" dirty="0"/>
              <a:t> </a:t>
            </a:r>
            <a:r>
              <a:rPr lang="en-US" sz="2400" dirty="0"/>
              <a:t>In the European Union, the total annual cost has been estimated at 27 billion </a:t>
            </a:r>
            <a:r>
              <a:rPr lang="en-US" sz="2400" dirty="0" smtClean="0"/>
              <a:t>euros</a:t>
            </a:r>
            <a:r>
              <a:rPr lang="en-US" sz="2400" dirty="0"/>
              <a:t>	</a:t>
            </a:r>
            <a:r>
              <a:rPr lang="en-US" sz="2000" dirty="0"/>
              <a:t>		</a:t>
            </a:r>
            <a:endParaRPr lang="en-US" sz="2000" dirty="0" smtClean="0"/>
          </a:p>
          <a:p>
            <a:r>
              <a:rPr lang="en-US" sz="2400" dirty="0" smtClean="0"/>
              <a:t>In </a:t>
            </a:r>
            <a:r>
              <a:rPr lang="en-US" sz="2400" dirty="0"/>
              <a:t>the UK, including treatment and total lost productivity, the cost is £8.9 billion per </a:t>
            </a:r>
            <a:r>
              <a:rPr lang="en-US" sz="2400" dirty="0" smtClean="0"/>
              <a:t>year</a:t>
            </a:r>
            <a:r>
              <a:rPr lang="en-US" sz="2000" dirty="0"/>
              <a:t>		</a:t>
            </a:r>
            <a:r>
              <a:rPr lang="en-US" dirty="0"/>
              <a:t>		</a:t>
            </a:r>
            <a:r>
              <a:rPr lang="en-US" dirty="0" smtClean="0"/>
              <a:t>			                 (</a:t>
            </a:r>
            <a:r>
              <a:rPr lang="en-US" dirty="0" err="1"/>
              <a:t>Kavga</a:t>
            </a:r>
            <a:r>
              <a:rPr lang="en-US" dirty="0"/>
              <a:t> et al., 2015)</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188" y="2360614"/>
            <a:ext cx="1606080" cy="16060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097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85365" y="669700"/>
            <a:ext cx="7341215" cy="815559"/>
          </a:xfr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smtClean="0"/>
              <a:t>Thank you ……………….</a:t>
            </a:r>
            <a:endParaRPr lang="el-GR"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6964" y="1846053"/>
            <a:ext cx="4937437" cy="4351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Dell\Desktop\Screensho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698" y="3118449"/>
            <a:ext cx="2559459" cy="2070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9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EB9065B-6D96-A4C2-12BA-9DD828E518D8}"/>
              </a:ext>
            </a:extLst>
          </p:cNvPr>
          <p:cNvSpPr>
            <a:spLocks noGrp="1"/>
          </p:cNvSpPr>
          <p:nvPr>
            <p:ph type="title"/>
          </p:nvPr>
        </p:nvSpPr>
        <p:spPr>
          <a:xfrm>
            <a:off x="1447921" y="412852"/>
            <a:ext cx="5991850" cy="673891"/>
          </a:xfrm>
          <a:solidFill>
            <a:schemeClr val="accent5">
              <a:lumMod val="20000"/>
              <a:lumOff val="80000"/>
            </a:schemeClr>
          </a:solidFill>
        </p:spPr>
        <p:txBody>
          <a:bodyPr>
            <a:normAutofit fontScale="90000"/>
          </a:bodyPr>
          <a:lstStyle/>
          <a:p>
            <a:r>
              <a:rPr lang="en-US" b="1" dirty="0"/>
              <a:t>Stroke - Epidemiology</a:t>
            </a:r>
            <a:endParaRPr lang="el-GR" b="1" dirty="0"/>
          </a:p>
        </p:txBody>
      </p:sp>
      <p:sp>
        <p:nvSpPr>
          <p:cNvPr id="3" name="Θέση περιεχομένου 2">
            <a:extLst>
              <a:ext uri="{FF2B5EF4-FFF2-40B4-BE49-F238E27FC236}">
                <a16:creationId xmlns:a16="http://schemas.microsoft.com/office/drawing/2014/main" xmlns="" id="{2E992D00-4BCB-B76D-BED9-8DA35B7F42CE}"/>
              </a:ext>
            </a:extLst>
          </p:cNvPr>
          <p:cNvSpPr>
            <a:spLocks noGrp="1"/>
          </p:cNvSpPr>
          <p:nvPr>
            <p:ph idx="1"/>
          </p:nvPr>
        </p:nvSpPr>
        <p:spPr>
          <a:xfrm>
            <a:off x="446021" y="1429677"/>
            <a:ext cx="7995651" cy="4776340"/>
          </a:xfr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p>
            <a:pPr marL="0" indent="0">
              <a:buNone/>
            </a:pPr>
            <a:endParaRPr lang="en-US" sz="2400" dirty="0" smtClean="0"/>
          </a:p>
          <a:p>
            <a:pPr marL="0" indent="0">
              <a:buNone/>
            </a:pPr>
            <a:r>
              <a:rPr lang="en-US" sz="2400" dirty="0" smtClean="0"/>
              <a:t>Stroke </a:t>
            </a:r>
            <a:r>
              <a:rPr lang="en-US" sz="2400" dirty="0"/>
              <a:t>are the second most common cause of death in people over 60 years of age, the first most common cause of disability in the population and the second most common cause of dementia </a:t>
            </a:r>
          </a:p>
          <a:p>
            <a:pPr marL="0" indent="0">
              <a:buNone/>
            </a:pPr>
            <a:r>
              <a:rPr lang="en-US" dirty="0"/>
              <a:t>		</a:t>
            </a:r>
            <a:r>
              <a:rPr lang="en-US" dirty="0" smtClean="0"/>
              <a:t>(</a:t>
            </a:r>
            <a:r>
              <a:rPr lang="en-US" dirty="0" err="1"/>
              <a:t>Jillella</a:t>
            </a:r>
            <a:r>
              <a:rPr lang="en-US" dirty="0"/>
              <a:t> &amp; </a:t>
            </a:r>
            <a:r>
              <a:rPr lang="en-US" dirty="0" err="1"/>
              <a:t>Wisco</a:t>
            </a:r>
            <a:r>
              <a:rPr lang="en-US" dirty="0"/>
              <a:t>, 2019; </a:t>
            </a:r>
            <a:r>
              <a:rPr lang="en-US" dirty="0" err="1"/>
              <a:t>Kavga</a:t>
            </a:r>
            <a:r>
              <a:rPr lang="en-US" dirty="0"/>
              <a:t> et al. , 2015</a:t>
            </a:r>
            <a:r>
              <a:rPr lang="en-US" dirty="0" smtClean="0"/>
              <a:t>)</a:t>
            </a:r>
            <a:endParaRPr lang="en-US" dirty="0"/>
          </a:p>
          <a:p>
            <a:pPr marL="0" indent="0">
              <a:buNone/>
            </a:pPr>
            <a:r>
              <a:rPr lang="en-US" sz="2400" dirty="0" smtClean="0"/>
              <a:t>However</a:t>
            </a:r>
            <a:r>
              <a:rPr lang="en-US" sz="2400" dirty="0"/>
              <a:t>, differences they also exist in terms of race, as researchers have found that there are many variations. Blacks are twice as likely to have a stroke at a younger age than whites due to high blood pressure </a:t>
            </a:r>
          </a:p>
          <a:p>
            <a:pPr marL="0" indent="0">
              <a:buNone/>
            </a:pPr>
            <a:r>
              <a:rPr lang="en-US" dirty="0"/>
              <a:t>				</a:t>
            </a:r>
            <a:r>
              <a:rPr lang="en-US" dirty="0" smtClean="0"/>
              <a:t>(</a:t>
            </a:r>
            <a:r>
              <a:rPr lang="en-US" dirty="0" err="1"/>
              <a:t>Feigin</a:t>
            </a:r>
            <a:r>
              <a:rPr lang="en-US" dirty="0"/>
              <a:t> &amp; </a:t>
            </a:r>
            <a:r>
              <a:rPr lang="en-US" dirty="0" err="1"/>
              <a:t>Krishnamurthi</a:t>
            </a:r>
            <a:r>
              <a:rPr lang="en-US" dirty="0"/>
              <a:t>, 2011)</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028" y="1663855"/>
            <a:ext cx="2296053" cy="152791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564" y="4151673"/>
            <a:ext cx="2443109" cy="142099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65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085258-B4AC-168C-B572-FFD07CABAE5A}"/>
              </a:ext>
            </a:extLst>
          </p:cNvPr>
          <p:cNvSpPr>
            <a:spLocks noGrp="1"/>
          </p:cNvSpPr>
          <p:nvPr>
            <p:ph type="title"/>
          </p:nvPr>
        </p:nvSpPr>
        <p:spPr>
          <a:xfrm>
            <a:off x="2307636" y="296093"/>
            <a:ext cx="6607120" cy="75116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t>Stroke - Epidemiology</a:t>
            </a:r>
            <a:endParaRPr lang="el-GR" b="1" dirty="0"/>
          </a:p>
        </p:txBody>
      </p:sp>
      <p:sp>
        <p:nvSpPr>
          <p:cNvPr id="3" name="Θέση περιεχομένου 2">
            <a:extLst>
              <a:ext uri="{FF2B5EF4-FFF2-40B4-BE49-F238E27FC236}">
                <a16:creationId xmlns:a16="http://schemas.microsoft.com/office/drawing/2014/main" xmlns="" id="{2835523F-1F78-75D6-9703-A1D102CC6A81}"/>
              </a:ext>
            </a:extLst>
          </p:cNvPr>
          <p:cNvSpPr>
            <a:spLocks noGrp="1"/>
          </p:cNvSpPr>
          <p:nvPr>
            <p:ph idx="1"/>
          </p:nvPr>
        </p:nvSpPr>
        <p:spPr>
          <a:xfrm>
            <a:off x="850006" y="1120461"/>
            <a:ext cx="9522381" cy="5344733"/>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85000" lnSpcReduction="20000"/>
          </a:bodyPr>
          <a:lstStyle/>
          <a:p>
            <a:pPr marL="0" indent="0">
              <a:buNone/>
            </a:pPr>
            <a:endParaRPr lang="en-US" dirty="0"/>
          </a:p>
          <a:p>
            <a:pPr marL="0" indent="0">
              <a:lnSpc>
                <a:spcPct val="120000"/>
              </a:lnSpc>
              <a:buNone/>
            </a:pPr>
            <a:r>
              <a:rPr lang="en-US" sz="2800" dirty="0"/>
              <a:t>In the Asian race and in countries with low individual income there is a high proportion of bleeding events, possibly due to failure to control hypertension </a:t>
            </a:r>
            <a:r>
              <a:rPr lang="en-US" dirty="0"/>
              <a:t>						</a:t>
            </a:r>
            <a:r>
              <a:rPr lang="en-US" dirty="0" smtClean="0"/>
              <a:t>							</a:t>
            </a:r>
            <a:r>
              <a:rPr lang="en-US" sz="2100" dirty="0" smtClean="0"/>
              <a:t>(</a:t>
            </a:r>
            <a:r>
              <a:rPr lang="en-US" sz="2100" dirty="0" err="1" smtClean="0"/>
              <a:t>Feigin</a:t>
            </a:r>
            <a:r>
              <a:rPr lang="en-US" sz="2100" dirty="0" smtClean="0"/>
              <a:t> </a:t>
            </a:r>
            <a:r>
              <a:rPr lang="en-US" sz="2100" dirty="0"/>
              <a:t>et al., 2014</a:t>
            </a:r>
            <a:r>
              <a:rPr lang="en-US" sz="2100" dirty="0" smtClean="0"/>
              <a:t>)</a:t>
            </a:r>
            <a:endParaRPr lang="en-US" dirty="0"/>
          </a:p>
          <a:p>
            <a:pPr marL="0" indent="0">
              <a:lnSpc>
                <a:spcPct val="120000"/>
              </a:lnSpc>
              <a:buNone/>
            </a:pPr>
            <a:r>
              <a:rPr lang="en-US" sz="2600" b="1" dirty="0" smtClean="0"/>
              <a:t>In </a:t>
            </a:r>
            <a:r>
              <a:rPr lang="en-US" sz="2600" b="1" dirty="0"/>
              <a:t>Greece</a:t>
            </a:r>
            <a:r>
              <a:rPr lang="en-US" sz="2600" dirty="0"/>
              <a:t>, </a:t>
            </a:r>
            <a:r>
              <a:rPr lang="en-US" sz="2600" dirty="0" smtClean="0"/>
              <a:t>since </a:t>
            </a:r>
            <a:r>
              <a:rPr lang="en-US" sz="2600" dirty="0"/>
              <a:t>2000 onwards there is a gradual decline in stroke deaths </a:t>
            </a:r>
            <a:r>
              <a:rPr lang="en-US" sz="2600" dirty="0" smtClean="0"/>
              <a:t>but the </a:t>
            </a:r>
            <a:r>
              <a:rPr lang="en-US" sz="2600" dirty="0"/>
              <a:t>number of people </a:t>
            </a:r>
            <a:r>
              <a:rPr lang="en-US" sz="2600" dirty="0" smtClean="0"/>
              <a:t>with stroke remains </a:t>
            </a:r>
            <a:r>
              <a:rPr lang="en-US" sz="2600" dirty="0"/>
              <a:t>quite high. </a:t>
            </a:r>
            <a:endParaRPr lang="el-GR" sz="2600" dirty="0" smtClean="0"/>
          </a:p>
          <a:p>
            <a:pPr marL="0" indent="0">
              <a:lnSpc>
                <a:spcPct val="120000"/>
              </a:lnSpc>
              <a:buNone/>
            </a:pPr>
            <a:r>
              <a:rPr lang="en-US" sz="2600" dirty="0" smtClean="0"/>
              <a:t>Based </a:t>
            </a:r>
            <a:r>
              <a:rPr lang="en-US" sz="2600" dirty="0"/>
              <a:t>on the Hellenic Statistical Authority </a:t>
            </a:r>
            <a:r>
              <a:rPr lang="en-US" sz="2600" dirty="0" smtClean="0"/>
              <a:t>it </a:t>
            </a:r>
            <a:r>
              <a:rPr lang="en-US" sz="2600" dirty="0"/>
              <a:t>is estimated that </a:t>
            </a:r>
            <a:r>
              <a:rPr lang="en-US" sz="2600" dirty="0" smtClean="0"/>
              <a:t>about </a:t>
            </a:r>
            <a:r>
              <a:rPr lang="en-US" sz="2600" dirty="0"/>
              <a:t>310 people per 100,000 residents aged between 45 and 85 </a:t>
            </a:r>
            <a:r>
              <a:rPr lang="en-US" sz="2600" dirty="0" smtClean="0"/>
              <a:t>years, suffer </a:t>
            </a:r>
            <a:r>
              <a:rPr lang="en-US" sz="2600" dirty="0"/>
              <a:t>from a stroke </a:t>
            </a:r>
            <a:r>
              <a:rPr lang="en-US" sz="2600" dirty="0" smtClean="0"/>
              <a:t>.</a:t>
            </a:r>
          </a:p>
          <a:p>
            <a:pPr marL="0" indent="0">
              <a:lnSpc>
                <a:spcPct val="120000"/>
              </a:lnSpc>
              <a:buNone/>
            </a:pPr>
            <a:r>
              <a:rPr lang="en-US" sz="2600" dirty="0" smtClean="0"/>
              <a:t> </a:t>
            </a:r>
            <a:r>
              <a:rPr lang="en-US" sz="2600" dirty="0"/>
              <a:t>In most patients it will leave permanently disabled and 1/3 of them will need </a:t>
            </a:r>
            <a:r>
              <a:rPr lang="en-US" sz="2600" dirty="0" smtClean="0"/>
              <a:t>medical care at once</a:t>
            </a:r>
            <a:r>
              <a:rPr lang="en-US" sz="2600" dirty="0"/>
              <a:t>. </a:t>
            </a:r>
            <a:endParaRPr lang="en-US" dirty="0"/>
          </a:p>
          <a:p>
            <a:pPr marL="0" indent="0">
              <a:lnSpc>
                <a:spcPct val="120000"/>
              </a:lnSpc>
              <a:buNone/>
            </a:pPr>
            <a:r>
              <a:rPr lang="en-US" dirty="0"/>
              <a:t>						</a:t>
            </a:r>
            <a:r>
              <a:rPr lang="en-US" dirty="0" smtClean="0"/>
              <a:t>	</a:t>
            </a:r>
            <a:r>
              <a:rPr lang="en-US" sz="2100" dirty="0" smtClean="0"/>
              <a:t>(</a:t>
            </a:r>
            <a:r>
              <a:rPr lang="en-US" sz="2100" dirty="0" err="1"/>
              <a:t>Kavga</a:t>
            </a:r>
            <a:r>
              <a:rPr lang="en-US" sz="2100" dirty="0"/>
              <a:t> et al., 2015</a:t>
            </a:r>
            <a:r>
              <a:rPr lang="en-US" sz="2100" dirty="0" smtClean="0"/>
              <a:t>)</a:t>
            </a:r>
            <a:endParaRPr lang="el-GR" sz="2100" dirty="0"/>
          </a:p>
        </p:txBody>
      </p:sp>
    </p:spTree>
    <p:extLst>
      <p:ext uri="{BB962C8B-B14F-4D97-AF65-F5344CB8AC3E}">
        <p14:creationId xmlns:p14="http://schemas.microsoft.com/office/powerpoint/2010/main" val="369122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568EDDA-A1DD-0901-BBFE-38A078E62D27}"/>
              </a:ext>
            </a:extLst>
          </p:cNvPr>
          <p:cNvSpPr>
            <a:spLocks noGrp="1"/>
          </p:cNvSpPr>
          <p:nvPr>
            <p:ph type="title"/>
          </p:nvPr>
        </p:nvSpPr>
        <p:spPr>
          <a:xfrm>
            <a:off x="553534" y="463638"/>
            <a:ext cx="5010139" cy="815559"/>
          </a:xfrm>
        </p:spPr>
        <p:txBody>
          <a:bodyPr/>
          <a:lstStyle/>
          <a:p>
            <a:r>
              <a:rPr lang="en-US" b="1" dirty="0"/>
              <a:t>Types of Stroke</a:t>
            </a:r>
            <a:endParaRPr lang="el-GR" b="1" dirty="0"/>
          </a:p>
        </p:txBody>
      </p:sp>
      <p:sp>
        <p:nvSpPr>
          <p:cNvPr id="3" name="Θέση περιεχομένου 2">
            <a:extLst>
              <a:ext uri="{FF2B5EF4-FFF2-40B4-BE49-F238E27FC236}">
                <a16:creationId xmlns:a16="http://schemas.microsoft.com/office/drawing/2014/main" xmlns="" id="{D0765E53-5639-87D2-2864-992CB531717C}"/>
              </a:ext>
            </a:extLst>
          </p:cNvPr>
          <p:cNvSpPr>
            <a:spLocks noGrp="1"/>
          </p:cNvSpPr>
          <p:nvPr>
            <p:ph idx="1"/>
          </p:nvPr>
        </p:nvSpPr>
        <p:spPr>
          <a:xfrm>
            <a:off x="437882" y="1828800"/>
            <a:ext cx="6130343" cy="3850783"/>
          </a:xfr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sz="2400" dirty="0" smtClean="0"/>
          </a:p>
          <a:p>
            <a:r>
              <a:rPr lang="en-US" sz="2400" b="1" dirty="0" smtClean="0"/>
              <a:t>Ischemic </a:t>
            </a:r>
            <a:r>
              <a:rPr lang="en-US" sz="2400" b="1" dirty="0"/>
              <a:t>stroke </a:t>
            </a:r>
            <a:r>
              <a:rPr lang="en-US" sz="2400" dirty="0"/>
              <a:t>is either of the thrombotic or embolic </a:t>
            </a:r>
            <a:r>
              <a:rPr lang="en-US" sz="2400" dirty="0" smtClean="0"/>
              <a:t>type</a:t>
            </a:r>
          </a:p>
          <a:p>
            <a:endParaRPr lang="en-US" sz="2400" dirty="0"/>
          </a:p>
          <a:p>
            <a:r>
              <a:rPr lang="en-US" sz="2400" dirty="0"/>
              <a:t>In a </a:t>
            </a:r>
            <a:r>
              <a:rPr lang="en-US" sz="2400" b="1" dirty="0"/>
              <a:t>hemorrhagic stroke</a:t>
            </a:r>
            <a:r>
              <a:rPr lang="en-US" sz="2400" dirty="0"/>
              <a:t>, there is a rupture of a blood vessel and an outflow of blood into or around the brain </a:t>
            </a:r>
          </a:p>
          <a:p>
            <a:pPr marL="0" indent="0">
              <a:buNone/>
            </a:pPr>
            <a:r>
              <a:rPr lang="en-US" dirty="0"/>
              <a:t>	</a:t>
            </a:r>
            <a:r>
              <a:rPr lang="en-US" dirty="0" smtClean="0"/>
              <a:t>(</a:t>
            </a:r>
            <a:r>
              <a:rPr lang="en-US" dirty="0"/>
              <a:t>Carr &amp; Shepherd, 2004; </a:t>
            </a:r>
            <a:r>
              <a:rPr lang="en-US" dirty="0" err="1"/>
              <a:t>Papageorgiou</a:t>
            </a:r>
            <a:r>
              <a:rPr lang="en-US" dirty="0"/>
              <a:t>, 2004</a:t>
            </a:r>
            <a:r>
              <a:rPr lang="en-US" dirty="0" smtClean="0"/>
              <a:t>)</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259" y="1849281"/>
            <a:ext cx="3715264" cy="1685925"/>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259" y="3928056"/>
            <a:ext cx="3889419" cy="1811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0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741CF0A-B5FD-B337-2C68-5CF80A43CCC1}"/>
              </a:ext>
            </a:extLst>
          </p:cNvPr>
          <p:cNvSpPr>
            <a:spLocks noGrp="1"/>
          </p:cNvSpPr>
          <p:nvPr>
            <p:ph type="title"/>
          </p:nvPr>
        </p:nvSpPr>
        <p:spPr>
          <a:xfrm>
            <a:off x="1120204" y="528033"/>
            <a:ext cx="3181339" cy="673891"/>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t>Symptoms</a:t>
            </a:r>
            <a:endParaRPr lang="el-GR" b="1" dirty="0"/>
          </a:p>
        </p:txBody>
      </p:sp>
      <p:sp>
        <p:nvSpPr>
          <p:cNvPr id="3" name="Θέση περιεχομένου 2">
            <a:extLst>
              <a:ext uri="{FF2B5EF4-FFF2-40B4-BE49-F238E27FC236}">
                <a16:creationId xmlns:a16="http://schemas.microsoft.com/office/drawing/2014/main" xmlns="" id="{B111C66C-7AD1-0D13-1F9B-A76BD561D5F5}"/>
              </a:ext>
            </a:extLst>
          </p:cNvPr>
          <p:cNvSpPr>
            <a:spLocks noGrp="1"/>
          </p:cNvSpPr>
          <p:nvPr>
            <p:ph idx="1"/>
          </p:nvPr>
        </p:nvSpPr>
        <p:spPr>
          <a:xfrm>
            <a:off x="270456" y="1661375"/>
            <a:ext cx="10650827" cy="4351337"/>
          </a:xfr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r>
              <a:rPr lang="en-US" sz="2400" dirty="0" smtClean="0"/>
              <a:t>Paralysis </a:t>
            </a:r>
            <a:r>
              <a:rPr lang="en-US" sz="2400" dirty="0"/>
              <a:t>on one side of the body</a:t>
            </a:r>
            <a:r>
              <a:rPr lang="en-US" sz="2400" dirty="0" smtClean="0"/>
              <a:t>,</a:t>
            </a:r>
          </a:p>
          <a:p>
            <a:r>
              <a:rPr lang="en-US" sz="2400" dirty="0" smtClean="0"/>
              <a:t>difficulty </a:t>
            </a:r>
            <a:r>
              <a:rPr lang="en-US" sz="2400" dirty="0"/>
              <a:t>forming words, </a:t>
            </a:r>
            <a:endParaRPr lang="en-US" sz="2400" dirty="0" smtClean="0"/>
          </a:p>
          <a:p>
            <a:r>
              <a:rPr lang="en-US" sz="2400" dirty="0" smtClean="0"/>
              <a:t>difficulty swallowing</a:t>
            </a:r>
          </a:p>
          <a:p>
            <a:r>
              <a:rPr lang="en-US" sz="2400" dirty="0" smtClean="0"/>
              <a:t>difficulty walking </a:t>
            </a:r>
          </a:p>
          <a:p>
            <a:r>
              <a:rPr lang="en-US" sz="2400" dirty="0" smtClean="0"/>
              <a:t>problems </a:t>
            </a:r>
            <a:r>
              <a:rPr lang="en-US" sz="2400" dirty="0"/>
              <a:t>with </a:t>
            </a:r>
            <a:r>
              <a:rPr lang="en-US" sz="2400" dirty="0" smtClean="0"/>
              <a:t>balance </a:t>
            </a:r>
          </a:p>
          <a:p>
            <a:r>
              <a:rPr lang="en-US" sz="2400" dirty="0" smtClean="0"/>
              <a:t>difficulty </a:t>
            </a:r>
            <a:r>
              <a:rPr lang="en-US" sz="2400" dirty="0"/>
              <a:t>in dressing, eating </a:t>
            </a:r>
            <a:r>
              <a:rPr lang="en-US" sz="2400" dirty="0" smtClean="0"/>
              <a:t>and</a:t>
            </a:r>
          </a:p>
          <a:p>
            <a:r>
              <a:rPr lang="en-US" sz="2400" dirty="0" smtClean="0"/>
              <a:t>in </a:t>
            </a:r>
            <a:r>
              <a:rPr lang="en-US" sz="2400" dirty="0"/>
              <a:t>general </a:t>
            </a:r>
            <a:r>
              <a:rPr lang="en-US" sz="2400" dirty="0" smtClean="0"/>
              <a:t>trouble self-service </a:t>
            </a:r>
          </a:p>
          <a:p>
            <a:r>
              <a:rPr lang="en-US" sz="2400" dirty="0" smtClean="0"/>
              <a:t>vision problems</a:t>
            </a:r>
          </a:p>
          <a:p>
            <a:pPr marL="0" indent="0">
              <a:buNone/>
            </a:pPr>
            <a:r>
              <a:rPr lang="en-US" dirty="0" smtClean="0"/>
              <a:t>         (Carr </a:t>
            </a:r>
            <a:r>
              <a:rPr lang="en-US" dirty="0"/>
              <a:t>&amp; Shepherd, 2004; </a:t>
            </a:r>
            <a:r>
              <a:rPr lang="en-US" dirty="0" err="1"/>
              <a:t>Esenwa</a:t>
            </a:r>
            <a:r>
              <a:rPr lang="en-US" dirty="0"/>
              <a:t> &amp; Gutierrez, 2015; </a:t>
            </a:r>
            <a:r>
              <a:rPr lang="en-US" dirty="0" err="1"/>
              <a:t>Kargadou</a:t>
            </a:r>
            <a:r>
              <a:rPr lang="en-US" dirty="0"/>
              <a:t>, 2010; </a:t>
            </a:r>
            <a:r>
              <a:rPr lang="en-US" dirty="0" err="1" smtClean="0"/>
              <a:t>Sveinsson</a:t>
            </a:r>
            <a:r>
              <a:rPr lang="en-US" dirty="0" smtClean="0"/>
              <a:t> </a:t>
            </a:r>
            <a:r>
              <a:rPr lang="en-US" dirty="0"/>
              <a:t>et al., 2014)</a:t>
            </a:r>
            <a:endParaRPr lang="el-GR" dirty="0"/>
          </a:p>
        </p:txBody>
      </p:sp>
      <p:pic>
        <p:nvPicPr>
          <p:cNvPr id="4" name="Εικόνα 3"/>
          <p:cNvPicPr>
            <a:picLocks noChangeAspect="1"/>
          </p:cNvPicPr>
          <p:nvPr/>
        </p:nvPicPr>
        <p:blipFill>
          <a:blip r:embed="rId2"/>
          <a:stretch>
            <a:fillRect/>
          </a:stretch>
        </p:blipFill>
        <p:spPr>
          <a:xfrm>
            <a:off x="6842184" y="2038261"/>
            <a:ext cx="3258359" cy="3258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3067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CA7DA35-DEA3-6EA8-B96C-5246B0B528B1}"/>
              </a:ext>
            </a:extLst>
          </p:cNvPr>
          <p:cNvSpPr>
            <a:spLocks noGrp="1"/>
          </p:cNvSpPr>
          <p:nvPr>
            <p:ph type="title"/>
          </p:nvPr>
        </p:nvSpPr>
        <p:spPr>
          <a:xfrm>
            <a:off x="1786234" y="289897"/>
            <a:ext cx="5221453" cy="763418"/>
          </a:xfr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b="1" dirty="0"/>
              <a:t>Causes of Stroke</a:t>
            </a:r>
            <a:endParaRPr lang="el-GR" b="1" dirty="0"/>
          </a:p>
        </p:txBody>
      </p:sp>
      <p:sp>
        <p:nvSpPr>
          <p:cNvPr id="3" name="Θέση περιεχομένου 2">
            <a:extLst>
              <a:ext uri="{FF2B5EF4-FFF2-40B4-BE49-F238E27FC236}">
                <a16:creationId xmlns:a16="http://schemas.microsoft.com/office/drawing/2014/main" xmlns="" id="{20901573-52C4-49A3-58E1-BAF6E6F82149}"/>
              </a:ext>
            </a:extLst>
          </p:cNvPr>
          <p:cNvSpPr>
            <a:spLocks noGrp="1"/>
          </p:cNvSpPr>
          <p:nvPr>
            <p:ph idx="1"/>
          </p:nvPr>
        </p:nvSpPr>
        <p:spPr>
          <a:xfrm>
            <a:off x="442255" y="1546375"/>
            <a:ext cx="4881094" cy="4933358"/>
          </a:xfrm>
          <a:solidFill>
            <a:schemeClr val="tx2">
              <a:lumMod val="40000"/>
              <a:lumOff val="60000"/>
            </a:schemeClr>
          </a:solidFill>
        </p:spPr>
        <p:txBody>
          <a:bodyPr>
            <a:normAutofit fontScale="92500"/>
          </a:bodyPr>
          <a:lstStyle/>
          <a:p>
            <a:pPr marL="0" indent="0">
              <a:lnSpc>
                <a:spcPct val="120000"/>
              </a:lnSpc>
              <a:buNone/>
            </a:pPr>
            <a:r>
              <a:rPr lang="en-US" sz="2900" dirty="0"/>
              <a:t>• </a:t>
            </a:r>
            <a:r>
              <a:rPr lang="en-US" sz="2900" dirty="0" smtClean="0"/>
              <a:t>Age</a:t>
            </a:r>
            <a:endParaRPr lang="en-US" sz="2900" dirty="0"/>
          </a:p>
          <a:p>
            <a:pPr marL="0" indent="0">
              <a:lnSpc>
                <a:spcPct val="120000"/>
              </a:lnSpc>
              <a:buNone/>
            </a:pPr>
            <a:r>
              <a:rPr lang="en-US" sz="2900" dirty="0"/>
              <a:t>• </a:t>
            </a:r>
            <a:r>
              <a:rPr lang="en-US" sz="2900" dirty="0" smtClean="0"/>
              <a:t>Gender:</a:t>
            </a:r>
            <a:r>
              <a:rPr lang="en-US" sz="2900" dirty="0"/>
              <a:t> </a:t>
            </a:r>
            <a:r>
              <a:rPr lang="en-US" sz="2900" b="1" dirty="0" smtClean="0"/>
              <a:t>common </a:t>
            </a:r>
            <a:r>
              <a:rPr lang="en-US" sz="2900" b="1" dirty="0"/>
              <a:t>in men</a:t>
            </a:r>
            <a:r>
              <a:rPr lang="en-US" sz="2900" dirty="0"/>
              <a:t>.</a:t>
            </a:r>
          </a:p>
          <a:p>
            <a:pPr marL="0" indent="0">
              <a:lnSpc>
                <a:spcPct val="120000"/>
              </a:lnSpc>
              <a:buNone/>
            </a:pPr>
            <a:r>
              <a:rPr lang="en-US" sz="2900" dirty="0"/>
              <a:t>• Previous stroke</a:t>
            </a:r>
          </a:p>
          <a:p>
            <a:pPr marL="0" indent="0">
              <a:lnSpc>
                <a:spcPct val="120000"/>
              </a:lnSpc>
              <a:buNone/>
            </a:pPr>
            <a:r>
              <a:rPr lang="en-US" sz="2900" dirty="0"/>
              <a:t>• Arterial </a:t>
            </a:r>
            <a:r>
              <a:rPr lang="en-US" sz="2900" dirty="0" smtClean="0"/>
              <a:t>hypertension.</a:t>
            </a:r>
          </a:p>
          <a:p>
            <a:pPr>
              <a:lnSpc>
                <a:spcPct val="120000"/>
              </a:lnSpc>
            </a:pPr>
            <a:r>
              <a:rPr lang="en-US" sz="2900" dirty="0" smtClean="0"/>
              <a:t> Alcohol</a:t>
            </a:r>
            <a:endParaRPr lang="en-US" sz="2900" dirty="0"/>
          </a:p>
          <a:p>
            <a:pPr marL="0" indent="0">
              <a:lnSpc>
                <a:spcPct val="120000"/>
              </a:lnSpc>
              <a:buNone/>
            </a:pPr>
            <a:r>
              <a:rPr lang="en-US" sz="2900" dirty="0"/>
              <a:t>• Prohibited substances, </a:t>
            </a:r>
            <a:r>
              <a:rPr lang="en-US" sz="2900" dirty="0" smtClean="0"/>
              <a:t>e.g.  </a:t>
            </a:r>
          </a:p>
          <a:p>
            <a:pPr marL="0" indent="0">
              <a:lnSpc>
                <a:spcPct val="120000"/>
              </a:lnSpc>
              <a:buNone/>
            </a:pPr>
            <a:r>
              <a:rPr lang="en-US" sz="2900" dirty="0"/>
              <a:t> </a:t>
            </a:r>
            <a:r>
              <a:rPr lang="en-US" sz="2900" dirty="0" smtClean="0"/>
              <a:t>  cocaine, </a:t>
            </a:r>
            <a:r>
              <a:rPr lang="en-US" sz="2900" dirty="0" smtClean="0"/>
              <a:t>amphetamine</a:t>
            </a:r>
            <a:endParaRPr lang="en-US" sz="2900" dirty="0"/>
          </a:p>
        </p:txBody>
      </p:sp>
      <p:sp>
        <p:nvSpPr>
          <p:cNvPr id="4" name="TextBox 3"/>
          <p:cNvSpPr txBox="1"/>
          <p:nvPr/>
        </p:nvSpPr>
        <p:spPr>
          <a:xfrm>
            <a:off x="5961216" y="1549049"/>
            <a:ext cx="4610636" cy="3416320"/>
          </a:xfrm>
          <a:prstGeom prst="rect">
            <a:avLst/>
          </a:prstGeom>
          <a:solidFill>
            <a:schemeClr val="accent6">
              <a:lumMod val="20000"/>
              <a:lumOff val="80000"/>
            </a:schemeClr>
          </a:solidFill>
        </p:spPr>
        <p:txBody>
          <a:bodyPr wrap="square" rtlCol="0">
            <a:spAutoFit/>
          </a:bodyPr>
          <a:lstStyle/>
          <a:p>
            <a:pPr>
              <a:lnSpc>
                <a:spcPct val="150000"/>
              </a:lnSpc>
            </a:pPr>
            <a:r>
              <a:rPr lang="en-US" sz="2400" dirty="0"/>
              <a:t>• Bleeding from </a:t>
            </a:r>
            <a:r>
              <a:rPr lang="en-US" sz="2400" dirty="0" smtClean="0"/>
              <a:t>drugs</a:t>
            </a:r>
            <a:endParaRPr lang="el-GR" sz="2400" dirty="0"/>
          </a:p>
          <a:p>
            <a:pPr>
              <a:lnSpc>
                <a:spcPct val="150000"/>
              </a:lnSpc>
            </a:pPr>
            <a:r>
              <a:rPr lang="en-US" sz="2400" dirty="0" smtClean="0"/>
              <a:t>• </a:t>
            </a:r>
            <a:r>
              <a:rPr lang="en-US" sz="2400" dirty="0"/>
              <a:t>Aneurysm and vascular </a:t>
            </a:r>
            <a:r>
              <a:rPr lang="en-US" sz="2400" dirty="0" smtClean="0"/>
              <a:t>  </a:t>
            </a:r>
          </a:p>
          <a:p>
            <a:pPr>
              <a:lnSpc>
                <a:spcPct val="150000"/>
              </a:lnSpc>
            </a:pPr>
            <a:r>
              <a:rPr lang="en-US" sz="2400" dirty="0"/>
              <a:t> </a:t>
            </a:r>
            <a:r>
              <a:rPr lang="en-US" sz="2400" dirty="0" smtClean="0"/>
              <a:t>  malformations</a:t>
            </a:r>
          </a:p>
          <a:p>
            <a:pPr>
              <a:lnSpc>
                <a:spcPct val="150000"/>
              </a:lnSpc>
            </a:pPr>
            <a:r>
              <a:rPr lang="en-US" sz="2400" dirty="0" smtClean="0"/>
              <a:t>• </a:t>
            </a:r>
            <a:r>
              <a:rPr lang="en-US" sz="2400" dirty="0"/>
              <a:t>Brain tumors</a:t>
            </a:r>
          </a:p>
          <a:p>
            <a:pPr>
              <a:lnSpc>
                <a:spcPct val="150000"/>
              </a:lnSpc>
            </a:pPr>
            <a:r>
              <a:rPr lang="en-US" sz="2400" dirty="0"/>
              <a:t>• </a:t>
            </a:r>
            <a:r>
              <a:rPr lang="en-US" sz="2400" dirty="0" smtClean="0"/>
              <a:t>Diabetes</a:t>
            </a:r>
            <a:endParaRPr lang="en-US" sz="2400" dirty="0"/>
          </a:p>
          <a:p>
            <a:pPr>
              <a:lnSpc>
                <a:spcPct val="150000"/>
              </a:lnSpc>
            </a:pPr>
            <a:r>
              <a:rPr lang="en-US" sz="2400" dirty="0"/>
              <a:t>• </a:t>
            </a:r>
            <a:r>
              <a:rPr lang="en-US" sz="2400" dirty="0" smtClean="0"/>
              <a:t>Smoking</a:t>
            </a:r>
            <a:endParaRPr lang="en-US" sz="2400" dirty="0"/>
          </a:p>
        </p:txBody>
      </p:sp>
      <p:sp>
        <p:nvSpPr>
          <p:cNvPr id="5" name="TextBox 4"/>
          <p:cNvSpPr txBox="1"/>
          <p:nvPr/>
        </p:nvSpPr>
        <p:spPr>
          <a:xfrm>
            <a:off x="5504016" y="5279404"/>
            <a:ext cx="5525035" cy="1200329"/>
          </a:xfrm>
          <a:prstGeom prst="rect">
            <a:avLst/>
          </a:prstGeom>
          <a:solidFill>
            <a:srgbClr val="FFC000"/>
          </a:solidFill>
        </p:spPr>
        <p:txBody>
          <a:bodyPr wrap="square" rtlCol="0">
            <a:spAutoFit/>
          </a:bodyPr>
          <a:lstStyle/>
          <a:p>
            <a:r>
              <a:rPr lang="en-US" dirty="0"/>
              <a:t>(Carr &amp; Shepherd, 2004; </a:t>
            </a:r>
            <a:r>
              <a:rPr lang="en-US" dirty="0" err="1"/>
              <a:t>Feigin</a:t>
            </a:r>
            <a:r>
              <a:rPr lang="en-US" dirty="0"/>
              <a:t> et al., 2014; </a:t>
            </a:r>
            <a:r>
              <a:rPr lang="en-US" dirty="0" err="1"/>
              <a:t>Jillella</a:t>
            </a:r>
            <a:r>
              <a:rPr lang="en-US" dirty="0"/>
              <a:t> &amp; </a:t>
            </a:r>
            <a:r>
              <a:rPr lang="en-US" dirty="0" err="1"/>
              <a:t>Wisco</a:t>
            </a:r>
            <a:r>
              <a:rPr lang="en-US" dirty="0"/>
              <a:t>, 2019; </a:t>
            </a:r>
            <a:r>
              <a:rPr lang="en-US" dirty="0" err="1"/>
              <a:t>Kargadou</a:t>
            </a:r>
            <a:r>
              <a:rPr lang="en-US" dirty="0"/>
              <a:t>, 2010; </a:t>
            </a:r>
            <a:r>
              <a:rPr lang="en-US" dirty="0" err="1"/>
              <a:t>Kavga</a:t>
            </a:r>
            <a:r>
              <a:rPr lang="en-US" dirty="0"/>
              <a:t> et al., 2015; Lee &amp; Lee, 2014; </a:t>
            </a:r>
            <a:r>
              <a:rPr lang="en-US" dirty="0" err="1"/>
              <a:t>Papageorgiou</a:t>
            </a:r>
            <a:r>
              <a:rPr lang="en-US" dirty="0"/>
              <a:t>, 2004)</a:t>
            </a:r>
          </a:p>
          <a:p>
            <a:endParaRPr lang="en-US" dirty="0"/>
          </a:p>
        </p:txBody>
      </p:sp>
    </p:spTree>
    <p:extLst>
      <p:ext uri="{BB962C8B-B14F-4D97-AF65-F5344CB8AC3E}">
        <p14:creationId xmlns:p14="http://schemas.microsoft.com/office/powerpoint/2010/main" val="361622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6F7275-4B5F-A3FE-18F4-D45EA4D66DD0}"/>
              </a:ext>
            </a:extLst>
          </p:cNvPr>
          <p:cNvSpPr>
            <a:spLocks noGrp="1"/>
          </p:cNvSpPr>
          <p:nvPr>
            <p:ph type="title"/>
          </p:nvPr>
        </p:nvSpPr>
        <p:spPr>
          <a:xfrm>
            <a:off x="1261872" y="802219"/>
            <a:ext cx="6091707" cy="951099"/>
          </a:xfr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a:lstStyle/>
          <a:p>
            <a:pPr algn="ctr"/>
            <a:r>
              <a:rPr lang="en-US" b="1" dirty="0"/>
              <a:t>Medical </a:t>
            </a:r>
            <a:r>
              <a:rPr lang="en-US" b="1" dirty="0" smtClean="0"/>
              <a:t> </a:t>
            </a:r>
            <a:r>
              <a:rPr lang="en-US" b="1" dirty="0"/>
              <a:t>Treatment</a:t>
            </a:r>
            <a:endParaRPr lang="el-GR" b="1" dirty="0"/>
          </a:p>
        </p:txBody>
      </p:sp>
      <p:sp>
        <p:nvSpPr>
          <p:cNvPr id="3" name="Θέση περιεχομένου 2">
            <a:extLst>
              <a:ext uri="{FF2B5EF4-FFF2-40B4-BE49-F238E27FC236}">
                <a16:creationId xmlns:a16="http://schemas.microsoft.com/office/drawing/2014/main" xmlns="" id="{4D4ACEE9-F71A-D7CF-3455-BE0577B32481}"/>
              </a:ext>
            </a:extLst>
          </p:cNvPr>
          <p:cNvSpPr>
            <a:spLocks noGrp="1"/>
          </p:cNvSpPr>
          <p:nvPr>
            <p:ph idx="1"/>
          </p:nvPr>
        </p:nvSpPr>
        <p:spPr>
          <a:xfrm>
            <a:off x="1261872" y="2078966"/>
            <a:ext cx="8595360" cy="4351337"/>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endParaRPr lang="en-US" sz="2400" dirty="0" smtClean="0"/>
          </a:p>
          <a:p>
            <a:pPr marL="0" indent="0">
              <a:buNone/>
            </a:pPr>
            <a:r>
              <a:rPr lang="en-US" sz="2400" dirty="0" smtClean="0"/>
              <a:t>If </a:t>
            </a:r>
            <a:r>
              <a:rPr lang="en-US" sz="2400" dirty="0"/>
              <a:t>it is an ischemic episode, within the first 3-4 hours intravenous thrombolysis can be </a:t>
            </a:r>
            <a:r>
              <a:rPr lang="en-US" sz="2400" dirty="0" smtClean="0"/>
              <a:t>done. </a:t>
            </a:r>
            <a:r>
              <a:rPr lang="en-US" sz="2400" dirty="0"/>
              <a:t>Alternatively, mechanical thrombectomy, i.e. removal of the clot through an intravascular catheter, can be performed </a:t>
            </a:r>
          </a:p>
          <a:p>
            <a:pPr marL="0" indent="0">
              <a:buNone/>
            </a:pPr>
            <a:r>
              <a:rPr lang="en-US" dirty="0"/>
              <a:t>					(Campbell, 2017; </a:t>
            </a:r>
            <a:r>
              <a:rPr lang="en-US" dirty="0" err="1"/>
              <a:t>Kargadou</a:t>
            </a:r>
            <a:r>
              <a:rPr lang="en-US" dirty="0"/>
              <a:t>, 2010</a:t>
            </a:r>
            <a:r>
              <a:rPr lang="en-US" dirty="0" smtClean="0"/>
              <a:t>)</a:t>
            </a:r>
            <a:endParaRPr lang="en-US" dirty="0"/>
          </a:p>
          <a:p>
            <a:pPr marL="0" indent="0">
              <a:buNone/>
            </a:pPr>
            <a:r>
              <a:rPr lang="en-US" sz="2400" dirty="0"/>
              <a:t>Furthermore, if the episode is hemorrhagic, neurosurgery to remove the hematoma is usually performed </a:t>
            </a:r>
          </a:p>
          <a:p>
            <a:pPr marL="0" indent="0">
              <a:buNone/>
            </a:pPr>
            <a:r>
              <a:rPr lang="en-US" dirty="0"/>
              <a:t>				(Campbell, 2017; Carr &amp; Shepherd, </a:t>
            </a:r>
            <a:r>
              <a:rPr lang="en-US" dirty="0" smtClean="0"/>
              <a:t>2004</a:t>
            </a:r>
            <a:r>
              <a:rPr lang="el-GR" dirty="0"/>
              <a:t>)</a:t>
            </a:r>
          </a:p>
        </p:txBody>
      </p:sp>
      <p:pic>
        <p:nvPicPr>
          <p:cNvPr id="4" name="Εικόνα 3"/>
          <p:cNvPicPr>
            <a:picLocks noChangeAspect="1"/>
          </p:cNvPicPr>
          <p:nvPr/>
        </p:nvPicPr>
        <p:blipFill>
          <a:blip r:embed="rId2"/>
          <a:stretch>
            <a:fillRect/>
          </a:stretch>
        </p:blipFill>
        <p:spPr>
          <a:xfrm>
            <a:off x="7850396" y="315942"/>
            <a:ext cx="2857500" cy="1600200"/>
          </a:xfrm>
          <a:prstGeom prst="rect">
            <a:avLst/>
          </a:prstGeom>
          <a:ln>
            <a:noFill/>
          </a:ln>
          <a:effectLst>
            <a:softEdge rad="112500"/>
          </a:effectLst>
        </p:spPr>
      </p:pic>
    </p:spTree>
    <p:extLst>
      <p:ext uri="{BB962C8B-B14F-4D97-AF65-F5344CB8AC3E}">
        <p14:creationId xmlns:p14="http://schemas.microsoft.com/office/powerpoint/2010/main" val="643190988"/>
      </p:ext>
    </p:extLst>
  </p:cSld>
  <p:clrMapOvr>
    <a:masterClrMapping/>
  </p:clrMapOvr>
</p:sld>
</file>

<file path=ppt/theme/theme1.xml><?xml version="1.0" encoding="utf-8"?>
<a:theme xmlns:a="http://schemas.openxmlformats.org/drawingml/2006/main" name="Προβολή">
  <a:themeElements>
    <a:clrScheme name="Προβολή">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Προβολή">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ροβολή">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Austin</Template>
  <TotalTime>371</TotalTime>
  <Words>1942</Words>
  <Application>Microsoft Office PowerPoint</Application>
  <PresentationFormat>Ευρεία οθόνη</PresentationFormat>
  <Paragraphs>194</Paragraphs>
  <Slides>34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34</vt:i4>
      </vt:variant>
    </vt:vector>
  </HeadingPairs>
  <TitlesOfParts>
    <vt:vector size="38" baseType="lpstr">
      <vt:lpstr>Arial</vt:lpstr>
      <vt:lpstr>Century Schoolbook</vt:lpstr>
      <vt:lpstr>Wingdings 2</vt:lpstr>
      <vt:lpstr>Προβολή</vt:lpstr>
      <vt:lpstr>Rehabilitation Techniques to improve the Functional Status of patients with Stroke</vt:lpstr>
      <vt:lpstr>Stroke </vt:lpstr>
      <vt:lpstr>Stroke </vt:lpstr>
      <vt:lpstr>Stroke - Epidemiology</vt:lpstr>
      <vt:lpstr>Stroke - Epidemiology</vt:lpstr>
      <vt:lpstr>Types of Stroke</vt:lpstr>
      <vt:lpstr>Symptoms</vt:lpstr>
      <vt:lpstr>Causes of Stroke</vt:lpstr>
      <vt:lpstr>Medical  Treatment</vt:lpstr>
      <vt:lpstr>Multidisciplinary approach</vt:lpstr>
      <vt:lpstr>Physical therapy </vt:lpstr>
      <vt:lpstr>Physical therapy </vt:lpstr>
      <vt:lpstr>Starting physical therapy</vt:lpstr>
      <vt:lpstr>Physiotherapy Treatment – ​​A Review of Different Methods of Intervention</vt:lpstr>
      <vt:lpstr>Methods of Intervention</vt:lpstr>
      <vt:lpstr>Bobath – PNF method  </vt:lpstr>
      <vt:lpstr>Vojta therapy improves postural control</vt:lpstr>
      <vt:lpstr>Methods of Intervention</vt:lpstr>
      <vt:lpstr>Methods of Intervention</vt:lpstr>
      <vt:lpstr>Methods of Intervention</vt:lpstr>
      <vt:lpstr>Methods of Intervention</vt:lpstr>
      <vt:lpstr>Robotic therapy</vt:lpstr>
      <vt:lpstr>Virtual Reality </vt:lpstr>
      <vt:lpstr>Video games Rehabilitation</vt:lpstr>
      <vt:lpstr>PRINCIPLES OF NEURAL PLASTICITY  IN REHABILITATION</vt:lpstr>
      <vt:lpstr>PRINCIPLES OF NEURAL PLASTICITY  IN REHABILITATION</vt:lpstr>
      <vt:lpstr>Use it or lose it</vt:lpstr>
      <vt:lpstr>Specificity matters</vt:lpstr>
      <vt:lpstr>Time matters</vt:lpstr>
      <vt:lpstr>Age matters</vt:lpstr>
      <vt:lpstr>Παρουσίαση του PowerPoint</vt:lpstr>
      <vt:lpstr>Παρουσίαση του PowerPoint</vt:lpstr>
      <vt:lpstr>Financial Approach </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Rehabilitation: A Comprehensive Guide to Physiotherapy</dc:title>
  <dc:creator>BESIOS PANAGIOTIS</dc:creator>
  <cp:lastModifiedBy>user</cp:lastModifiedBy>
  <cp:revision>41</cp:revision>
  <dcterms:created xsi:type="dcterms:W3CDTF">2024-02-18T17:08:42Z</dcterms:created>
  <dcterms:modified xsi:type="dcterms:W3CDTF">2024-04-22T08:52:57Z</dcterms:modified>
</cp:coreProperties>
</file>