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1474" r:id="rId3"/>
    <p:sldId id="725" r:id="rId4"/>
    <p:sldId id="1475" r:id="rId5"/>
    <p:sldId id="1485" r:id="rId6"/>
    <p:sldId id="1487" r:id="rId7"/>
    <p:sldId id="1480" r:id="rId8"/>
    <p:sldId id="801" r:id="rId9"/>
    <p:sldId id="1408" r:id="rId10"/>
    <p:sldId id="926" r:id="rId11"/>
    <p:sldId id="1477" r:id="rId12"/>
    <p:sldId id="1489" r:id="rId13"/>
    <p:sldId id="1481" r:id="rId14"/>
    <p:sldId id="839" r:id="rId15"/>
    <p:sldId id="1478" r:id="rId16"/>
    <p:sldId id="1454" r:id="rId17"/>
    <p:sldId id="1455" r:id="rId18"/>
    <p:sldId id="1456" r:id="rId19"/>
    <p:sldId id="1457" r:id="rId20"/>
    <p:sldId id="1471" r:id="rId21"/>
    <p:sldId id="1490" r:id="rId22"/>
    <p:sldId id="1108" r:id="rId23"/>
    <p:sldId id="1424" r:id="rId24"/>
    <p:sldId id="1420" r:id="rId25"/>
    <p:sldId id="1460" r:id="rId26"/>
    <p:sldId id="1452" r:id="rId27"/>
  </p:sldIdLst>
  <p:sldSz cx="12192000" cy="6858000"/>
  <p:notesSz cx="6858000" cy="9144000"/>
  <p:defaultTextStyle>
    <a:defPPr>
      <a:defRPr lang="en-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mila Řasová" initials="KŘ"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312"/>
    <p:restoredTop sz="95918"/>
  </p:normalViewPr>
  <p:slideViewPr>
    <p:cSldViewPr snapToGrid="0">
      <p:cViewPr varScale="1">
        <p:scale>
          <a:sx n="123" d="100"/>
          <a:sy n="123" d="100"/>
        </p:scale>
        <p:origin x="116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C2BA7E-E57F-404F-9D9E-001E69C5B6A5}"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GB"/>
        </a:p>
      </dgm:t>
    </dgm:pt>
    <dgm:pt modelId="{10B39242-BF67-B34E-B279-943B3B8C801F}">
      <dgm:prSet phldrT="[Text]" custT="1"/>
      <dgm:spPr>
        <a:solidFill>
          <a:schemeClr val="accent1">
            <a:hueOff val="0"/>
            <a:satOff val="0"/>
            <a:lumOff val="0"/>
          </a:schemeClr>
        </a:solidFill>
        <a:ln w="12700"/>
      </dgm:spPr>
      <dgm:t>
        <a:bodyPr bIns="1044000"/>
        <a:lstStyle/>
        <a:p>
          <a:r>
            <a:rPr lang="en-GB" sz="2400" dirty="0" err="1"/>
            <a:t>Principls</a:t>
          </a:r>
          <a:r>
            <a:rPr lang="en-GB" sz="2400" dirty="0"/>
            <a:t> of </a:t>
          </a:r>
          <a:r>
            <a:rPr lang="en-GB" sz="2400" dirty="0" err="1"/>
            <a:t>neuroproprioceptive</a:t>
          </a:r>
          <a:r>
            <a:rPr lang="en-GB" sz="2400" dirty="0"/>
            <a:t> “facilitation, inhibition”</a:t>
          </a:r>
        </a:p>
      </dgm:t>
    </dgm:pt>
    <dgm:pt modelId="{1F64CEEA-82BC-2B41-AFB3-E59376F02E5F}" type="parTrans" cxnId="{BC85B5C5-6691-D94D-ABFB-7F6D458DBACE}">
      <dgm:prSet/>
      <dgm:spPr/>
      <dgm:t>
        <a:bodyPr/>
        <a:lstStyle/>
        <a:p>
          <a:endParaRPr lang="en-GB"/>
        </a:p>
      </dgm:t>
    </dgm:pt>
    <dgm:pt modelId="{5EB93670-7645-B845-BEA5-DB0EC61EED2E}" type="sibTrans" cxnId="{BC85B5C5-6691-D94D-ABFB-7F6D458DBACE}">
      <dgm:prSet/>
      <dgm:spPr/>
      <dgm:t>
        <a:bodyPr/>
        <a:lstStyle/>
        <a:p>
          <a:endParaRPr lang="en-GB"/>
        </a:p>
      </dgm:t>
    </dgm:pt>
    <dgm:pt modelId="{1756A40E-8C7F-024C-82E0-A8266363670C}">
      <dgm:prSet phldrT="[Text]" custT="1"/>
      <dgm:spPr>
        <a:solidFill>
          <a:schemeClr val="accent1">
            <a:tint val="40000"/>
            <a:hueOff val="0"/>
            <a:satOff val="0"/>
            <a:lumOff val="0"/>
            <a:alpha val="99000"/>
          </a:schemeClr>
        </a:solidFill>
      </dgm:spPr>
      <dgm:t>
        <a:bodyPr/>
        <a:lstStyle/>
        <a:p>
          <a:pPr marL="228600" lvl="1" indent="0" algn="l" defTabSz="933450">
            <a:lnSpc>
              <a:spcPct val="90000"/>
            </a:lnSpc>
            <a:spcBef>
              <a:spcPct val="0"/>
            </a:spcBef>
            <a:spcAft>
              <a:spcPct val="15000"/>
            </a:spcAft>
            <a:buFontTx/>
            <a:buNone/>
          </a:pPr>
          <a:r>
            <a:rPr lang="cs-CZ" sz="2100" kern="1200" dirty="0" err="1"/>
            <a:t>Combination</a:t>
          </a:r>
          <a:r>
            <a:rPr lang="cs-CZ" sz="2100" kern="1200" dirty="0"/>
            <a:t> </a:t>
          </a:r>
          <a:r>
            <a:rPr lang="cs-CZ" sz="2100" kern="1200" dirty="0" err="1"/>
            <a:t>of</a:t>
          </a:r>
          <a:r>
            <a:rPr lang="cs-CZ" sz="2100" kern="1200" dirty="0"/>
            <a:t> </a:t>
          </a:r>
          <a:r>
            <a:rPr lang="cs-CZ" sz="2100" kern="1200" dirty="0" err="1"/>
            <a:t>afferent</a:t>
          </a:r>
          <a:r>
            <a:rPr lang="cs-CZ" sz="2100" kern="1200" dirty="0"/>
            <a:t> </a:t>
          </a:r>
          <a:r>
            <a:rPr lang="cs-CZ" sz="2100" kern="1200" dirty="0" err="1"/>
            <a:t>stimuli</a:t>
          </a:r>
          <a:endParaRPr lang="en-GB" sz="2100" kern="1200" dirty="0">
            <a:solidFill>
              <a:srgbClr val="000000"/>
            </a:solidFill>
            <a:latin typeface="Calibri" panose="020F0502020204030204" pitchFamily="34" charset="0"/>
            <a:ea typeface="+mn-ea"/>
            <a:cs typeface="+mn-cs"/>
          </a:endParaRPr>
        </a:p>
      </dgm:t>
    </dgm:pt>
    <dgm:pt modelId="{CEB81D41-E510-C64D-AB8C-F93058463BCF}" type="parTrans" cxnId="{54265C19-C4A6-AA4D-B8D9-320F351E9012}">
      <dgm:prSet/>
      <dgm:spPr/>
      <dgm:t>
        <a:bodyPr/>
        <a:lstStyle/>
        <a:p>
          <a:endParaRPr lang="en-GB"/>
        </a:p>
      </dgm:t>
    </dgm:pt>
    <dgm:pt modelId="{7531AB3D-AE3D-8F45-A07B-8E11F5FDC93C}" type="sibTrans" cxnId="{54265C19-C4A6-AA4D-B8D9-320F351E9012}">
      <dgm:prSet/>
      <dgm:spPr/>
      <dgm:t>
        <a:bodyPr/>
        <a:lstStyle/>
        <a:p>
          <a:endParaRPr lang="en-GB"/>
        </a:p>
      </dgm:t>
    </dgm:pt>
    <dgm:pt modelId="{4028C1C7-52F8-8349-AEB3-0923A9EBFCF0}">
      <dgm:prSet phldrT="[Text]" custT="1"/>
      <dgm:spPr/>
      <dgm:t>
        <a:bodyPr bIns="1260000"/>
        <a:lstStyle/>
        <a:p>
          <a:pPr marL="0" lvl="0" indent="0" algn="ctr" defTabSz="1066800">
            <a:lnSpc>
              <a:spcPct val="90000"/>
            </a:lnSpc>
            <a:spcBef>
              <a:spcPct val="0"/>
            </a:spcBef>
            <a:spcAft>
              <a:spcPct val="35000"/>
            </a:spcAft>
            <a:buNone/>
          </a:pPr>
          <a:r>
            <a:rPr lang="en-GB" sz="2400" kern="1200" dirty="0">
              <a:solidFill>
                <a:prstClr val="white"/>
              </a:solidFill>
              <a:latin typeface="Calibri" panose="020F0502020204030204"/>
              <a:ea typeface="+mn-ea"/>
              <a:cs typeface="+mn-cs"/>
            </a:rPr>
            <a:t>Principles of </a:t>
          </a:r>
          <a:r>
            <a:rPr lang="en-GB" sz="2400" kern="1200" dirty="0" err="1">
              <a:solidFill>
                <a:prstClr val="white"/>
              </a:solidFill>
              <a:latin typeface="Calibri" panose="020F0502020204030204"/>
              <a:ea typeface="+mn-ea"/>
              <a:cs typeface="+mn-cs"/>
            </a:rPr>
            <a:t>sensomotor</a:t>
          </a:r>
          <a:r>
            <a:rPr lang="en-GB" sz="2400" kern="1200" dirty="0">
              <a:solidFill>
                <a:prstClr val="white"/>
              </a:solidFill>
              <a:latin typeface="Calibri" panose="020F0502020204030204"/>
              <a:ea typeface="+mn-ea"/>
              <a:cs typeface="+mn-cs"/>
            </a:rPr>
            <a:t> learning</a:t>
          </a:r>
        </a:p>
      </dgm:t>
    </dgm:pt>
    <dgm:pt modelId="{FA6763E3-2940-3C43-BA43-CC0B7C804717}" type="parTrans" cxnId="{3192BB4E-CE01-4241-BD82-0D7ED67CD7D5}">
      <dgm:prSet/>
      <dgm:spPr/>
      <dgm:t>
        <a:bodyPr/>
        <a:lstStyle/>
        <a:p>
          <a:endParaRPr lang="en-GB"/>
        </a:p>
      </dgm:t>
    </dgm:pt>
    <dgm:pt modelId="{560138D8-ED51-6E48-B8EB-3F51AC849891}" type="sibTrans" cxnId="{3192BB4E-CE01-4241-BD82-0D7ED67CD7D5}">
      <dgm:prSet/>
      <dgm:spPr/>
      <dgm:t>
        <a:bodyPr/>
        <a:lstStyle/>
        <a:p>
          <a:endParaRPr lang="en-GB"/>
        </a:p>
      </dgm:t>
    </dgm:pt>
    <dgm:pt modelId="{5FD9290B-20A4-2F43-A4EB-8E3CCE376893}">
      <dgm:prSet phldrT="[Text]" custT="1"/>
      <dgm:spPr>
        <a:solidFill>
          <a:schemeClr val="accent1">
            <a:tint val="40000"/>
            <a:hueOff val="0"/>
            <a:satOff val="0"/>
            <a:lumOff val="0"/>
            <a:alpha val="99000"/>
          </a:schemeClr>
        </a:solidFill>
        <a:ln>
          <a:solidFill>
            <a:schemeClr val="accent1">
              <a:tint val="40000"/>
              <a:hueOff val="0"/>
              <a:satOff val="0"/>
              <a:lumOff val="0"/>
            </a:schemeClr>
          </a:solidFill>
        </a:ln>
      </dgm:spPr>
      <dgm:t>
        <a:bodyPr/>
        <a:lstStyle/>
        <a:p>
          <a:pPr marL="228600" lvl="1" indent="0" algn="l" defTabSz="933450">
            <a:lnSpc>
              <a:spcPct val="90000"/>
            </a:lnSpc>
            <a:spcBef>
              <a:spcPct val="0"/>
            </a:spcBef>
            <a:spcAft>
              <a:spcPct val="15000"/>
            </a:spcAft>
            <a:buFontTx/>
            <a:buNone/>
          </a:pPr>
          <a:r>
            <a:rPr lang="en-GB" sz="2100" kern="1200" noProof="0" dirty="0">
              <a:solidFill>
                <a:srgbClr val="000000"/>
              </a:solidFill>
              <a:latin typeface="Calibri" panose="020F0502020204030204" pitchFamily="34" charset="0"/>
            </a:rPr>
            <a:t>Repetition</a:t>
          </a:r>
          <a:endParaRPr lang="en-GB" sz="2000" kern="1200" noProof="0" dirty="0"/>
        </a:p>
      </dgm:t>
    </dgm:pt>
    <dgm:pt modelId="{326571FE-E197-8D44-B866-9A966FF90CBC}" type="parTrans" cxnId="{086C1113-10C5-544F-8E42-46A0B6E891DF}">
      <dgm:prSet/>
      <dgm:spPr/>
      <dgm:t>
        <a:bodyPr/>
        <a:lstStyle/>
        <a:p>
          <a:endParaRPr lang="cs-CZ"/>
        </a:p>
      </dgm:t>
    </dgm:pt>
    <dgm:pt modelId="{243B4129-33F1-D842-80C1-D43CAEDC9913}" type="sibTrans" cxnId="{086C1113-10C5-544F-8E42-46A0B6E891DF}">
      <dgm:prSet/>
      <dgm:spPr/>
      <dgm:t>
        <a:bodyPr/>
        <a:lstStyle/>
        <a:p>
          <a:endParaRPr lang="cs-CZ"/>
        </a:p>
      </dgm:t>
    </dgm:pt>
    <dgm:pt modelId="{AD2C2B16-C12F-DF43-89CE-738655573396}">
      <dgm:prSet phldrT="[Text]" custT="1"/>
      <dgm:spPr>
        <a:solidFill>
          <a:schemeClr val="accent1">
            <a:tint val="40000"/>
            <a:hueOff val="0"/>
            <a:satOff val="0"/>
            <a:lumOff val="0"/>
            <a:alpha val="99000"/>
          </a:schemeClr>
        </a:solidFill>
        <a:ln>
          <a:solidFill>
            <a:schemeClr val="accent1">
              <a:tint val="40000"/>
              <a:hueOff val="0"/>
              <a:satOff val="0"/>
              <a:lumOff val="0"/>
            </a:schemeClr>
          </a:solidFill>
        </a:ln>
      </dgm:spPr>
      <dgm:t>
        <a:bodyPr/>
        <a:lstStyle/>
        <a:p>
          <a:pPr marL="228600" lvl="1" indent="0" algn="l" defTabSz="933450">
            <a:lnSpc>
              <a:spcPct val="90000"/>
            </a:lnSpc>
            <a:spcBef>
              <a:spcPct val="0"/>
            </a:spcBef>
            <a:spcAft>
              <a:spcPct val="15000"/>
            </a:spcAft>
            <a:buFontTx/>
            <a:buNone/>
          </a:pPr>
          <a:r>
            <a:rPr lang="en-GB" sz="2000" kern="1200" noProof="0" dirty="0"/>
            <a:t>Different conditions and environment</a:t>
          </a:r>
        </a:p>
      </dgm:t>
    </dgm:pt>
    <dgm:pt modelId="{E640697C-357C-F84A-B438-ECE3E3F4FB48}" type="parTrans" cxnId="{6A5B4149-C3DF-504A-BB53-684E63B6BE11}">
      <dgm:prSet/>
      <dgm:spPr/>
      <dgm:t>
        <a:bodyPr/>
        <a:lstStyle/>
        <a:p>
          <a:endParaRPr lang="en-GB"/>
        </a:p>
      </dgm:t>
    </dgm:pt>
    <dgm:pt modelId="{7BE02CCB-24B6-9746-96E3-F7CC1CD2DED1}" type="sibTrans" cxnId="{6A5B4149-C3DF-504A-BB53-684E63B6BE11}">
      <dgm:prSet/>
      <dgm:spPr/>
      <dgm:t>
        <a:bodyPr/>
        <a:lstStyle/>
        <a:p>
          <a:endParaRPr lang="en-GB"/>
        </a:p>
      </dgm:t>
    </dgm:pt>
    <dgm:pt modelId="{5CECEE44-8A5C-5349-82CD-94BA32B00701}">
      <dgm:prSet phldrT="[Text]" custT="1"/>
      <dgm:spPr>
        <a:solidFill>
          <a:schemeClr val="accent1">
            <a:tint val="40000"/>
            <a:hueOff val="0"/>
            <a:satOff val="0"/>
            <a:lumOff val="0"/>
            <a:alpha val="99000"/>
          </a:schemeClr>
        </a:solidFill>
      </dgm:spPr>
      <dgm:t>
        <a:bodyPr/>
        <a:lstStyle/>
        <a:p>
          <a:pPr marL="228600" lvl="1" indent="0" algn="l" defTabSz="933450">
            <a:lnSpc>
              <a:spcPct val="90000"/>
            </a:lnSpc>
            <a:spcBef>
              <a:spcPct val="0"/>
            </a:spcBef>
            <a:spcAft>
              <a:spcPct val="15000"/>
            </a:spcAft>
            <a:buFontTx/>
            <a:buNone/>
          </a:pPr>
          <a:r>
            <a:rPr lang="en-GB" sz="2100" kern="1200" dirty="0">
              <a:solidFill>
                <a:srgbClr val="000000"/>
              </a:solidFill>
              <a:latin typeface="Calibri" panose="020F0502020204030204" pitchFamily="34" charset="0"/>
              <a:ea typeface="+mn-ea"/>
              <a:cs typeface="+mn-cs"/>
            </a:rPr>
            <a:t>Postural positions based on ontogenesis</a:t>
          </a:r>
        </a:p>
      </dgm:t>
    </dgm:pt>
    <dgm:pt modelId="{F7E6C06D-9162-A64D-90E8-841222B1C3ED}" type="parTrans" cxnId="{FEC4C487-86D1-AA42-9C91-B68FAF6743FA}">
      <dgm:prSet/>
      <dgm:spPr/>
      <dgm:t>
        <a:bodyPr/>
        <a:lstStyle/>
        <a:p>
          <a:endParaRPr lang="en-GB"/>
        </a:p>
      </dgm:t>
    </dgm:pt>
    <dgm:pt modelId="{34D7760E-EE08-9C45-9936-FBB839EC3FBA}" type="sibTrans" cxnId="{FEC4C487-86D1-AA42-9C91-B68FAF6743FA}">
      <dgm:prSet/>
      <dgm:spPr/>
      <dgm:t>
        <a:bodyPr/>
        <a:lstStyle/>
        <a:p>
          <a:endParaRPr lang="en-GB"/>
        </a:p>
      </dgm:t>
    </dgm:pt>
    <dgm:pt modelId="{DF709A17-00BA-C64C-BEC1-5A7D5463B11C}">
      <dgm:prSet phldrT="[Text]" custT="1"/>
      <dgm:spPr>
        <a:solidFill>
          <a:schemeClr val="accent1">
            <a:tint val="40000"/>
            <a:hueOff val="0"/>
            <a:satOff val="0"/>
            <a:lumOff val="0"/>
            <a:alpha val="99000"/>
          </a:schemeClr>
        </a:solidFill>
      </dgm:spPr>
      <dgm:t>
        <a:bodyPr/>
        <a:lstStyle/>
        <a:p>
          <a:pPr marL="228600" lvl="1" indent="0" algn="l" defTabSz="933450">
            <a:lnSpc>
              <a:spcPct val="90000"/>
            </a:lnSpc>
            <a:spcBef>
              <a:spcPct val="0"/>
            </a:spcBef>
            <a:spcAft>
              <a:spcPct val="15000"/>
            </a:spcAft>
            <a:buFontTx/>
            <a:buNone/>
          </a:pPr>
          <a:r>
            <a:rPr lang="en-GB" sz="2100" kern="1200" dirty="0">
              <a:solidFill>
                <a:srgbClr val="000000"/>
              </a:solidFill>
              <a:latin typeface="Calibri" panose="020F0502020204030204" pitchFamily="34" charset="0"/>
              <a:ea typeface="+mn-ea"/>
              <a:cs typeface="+mn-cs"/>
            </a:rPr>
            <a:t>Activation of motor programs at subcortical level</a:t>
          </a:r>
        </a:p>
      </dgm:t>
    </dgm:pt>
    <dgm:pt modelId="{9DA37CB4-12FE-3D45-BDDC-DBCE4D0B413B}" type="parTrans" cxnId="{E082F80D-8AC1-F84B-94A3-6F261DF0FDD2}">
      <dgm:prSet/>
      <dgm:spPr/>
      <dgm:t>
        <a:bodyPr/>
        <a:lstStyle/>
        <a:p>
          <a:endParaRPr lang="en-GB"/>
        </a:p>
      </dgm:t>
    </dgm:pt>
    <dgm:pt modelId="{C2CCE256-5FBC-F34F-9268-C7AD08B73E23}" type="sibTrans" cxnId="{E082F80D-8AC1-F84B-94A3-6F261DF0FDD2}">
      <dgm:prSet/>
      <dgm:spPr/>
      <dgm:t>
        <a:bodyPr/>
        <a:lstStyle/>
        <a:p>
          <a:endParaRPr lang="en-GB"/>
        </a:p>
      </dgm:t>
    </dgm:pt>
    <dgm:pt modelId="{6BDB0006-08AD-0B4C-AB7C-7EE843CC4B90}">
      <dgm:prSet phldrT="[Text]" custT="1"/>
      <dgm:spPr>
        <a:solidFill>
          <a:schemeClr val="accent1">
            <a:tint val="40000"/>
            <a:hueOff val="0"/>
            <a:satOff val="0"/>
            <a:lumOff val="0"/>
            <a:alpha val="99000"/>
          </a:schemeClr>
        </a:solidFill>
      </dgm:spPr>
      <dgm:t>
        <a:bodyPr/>
        <a:lstStyle/>
        <a:p>
          <a:pPr marL="228600" lvl="1" indent="0" algn="l" defTabSz="933450">
            <a:lnSpc>
              <a:spcPct val="90000"/>
            </a:lnSpc>
            <a:spcBef>
              <a:spcPct val="0"/>
            </a:spcBef>
            <a:spcAft>
              <a:spcPct val="15000"/>
            </a:spcAft>
            <a:buFontTx/>
            <a:buNone/>
          </a:pPr>
          <a:r>
            <a:rPr lang="en-GB" sz="2100" kern="1200" dirty="0">
              <a:solidFill>
                <a:srgbClr val="000000"/>
              </a:solidFill>
              <a:latin typeface="Calibri" panose="020F0502020204030204" pitchFamily="34" charset="0"/>
              <a:ea typeface="+mn-ea"/>
              <a:cs typeface="+mn-cs"/>
            </a:rPr>
            <a:t>Activation of motor patterns</a:t>
          </a:r>
        </a:p>
      </dgm:t>
    </dgm:pt>
    <dgm:pt modelId="{1484D3BA-64B9-7D4C-9CE2-B64534289483}" type="parTrans" cxnId="{4F720E4E-C876-9D4E-8388-4240FF366151}">
      <dgm:prSet/>
      <dgm:spPr/>
      <dgm:t>
        <a:bodyPr/>
        <a:lstStyle/>
        <a:p>
          <a:endParaRPr lang="en-GB"/>
        </a:p>
      </dgm:t>
    </dgm:pt>
    <dgm:pt modelId="{ED0BF87D-1ED3-BA4A-ABD4-061EB12A8760}" type="sibTrans" cxnId="{4F720E4E-C876-9D4E-8388-4240FF366151}">
      <dgm:prSet/>
      <dgm:spPr/>
      <dgm:t>
        <a:bodyPr/>
        <a:lstStyle/>
        <a:p>
          <a:endParaRPr lang="en-GB"/>
        </a:p>
      </dgm:t>
    </dgm:pt>
    <dgm:pt modelId="{97E34BD8-B7B0-C94D-929F-15073BCD9C75}" type="pres">
      <dgm:prSet presAssocID="{7DC2BA7E-E57F-404F-9D9E-001E69C5B6A5}" presName="Name0" presStyleCnt="0">
        <dgm:presLayoutVars>
          <dgm:dir/>
          <dgm:animLvl val="lvl"/>
          <dgm:resizeHandles val="exact"/>
        </dgm:presLayoutVars>
      </dgm:prSet>
      <dgm:spPr/>
    </dgm:pt>
    <dgm:pt modelId="{35043B51-5459-4743-AAF7-CF882559FD8B}" type="pres">
      <dgm:prSet presAssocID="{10B39242-BF67-B34E-B279-943B3B8C801F}" presName="composite" presStyleCnt="0"/>
      <dgm:spPr/>
    </dgm:pt>
    <dgm:pt modelId="{8F6FEBCB-FB02-3D46-93BD-90D23088E292}" type="pres">
      <dgm:prSet presAssocID="{10B39242-BF67-B34E-B279-943B3B8C801F}" presName="parTx" presStyleLbl="alignNode1" presStyleIdx="0" presStyleCnt="2" custScaleY="108654" custLinFactNeighborX="-296" custLinFactNeighborY="-5923">
        <dgm:presLayoutVars>
          <dgm:chMax val="0"/>
          <dgm:chPref val="0"/>
          <dgm:bulletEnabled val="1"/>
        </dgm:presLayoutVars>
      </dgm:prSet>
      <dgm:spPr/>
    </dgm:pt>
    <dgm:pt modelId="{A7EAF4B3-1CED-D54E-87FA-EF27317224D4}" type="pres">
      <dgm:prSet presAssocID="{10B39242-BF67-B34E-B279-943B3B8C801F}" presName="desTx" presStyleLbl="alignAccFollowNode1" presStyleIdx="0" presStyleCnt="2" custScaleY="100000" custLinFactNeighborX="-282" custLinFactNeighborY="-39983">
        <dgm:presLayoutVars>
          <dgm:bulletEnabled val="1"/>
        </dgm:presLayoutVars>
      </dgm:prSet>
      <dgm:spPr/>
    </dgm:pt>
    <dgm:pt modelId="{250E5304-059F-3D42-917A-F52161486B4D}" type="pres">
      <dgm:prSet presAssocID="{5EB93670-7645-B845-BEA5-DB0EC61EED2E}" presName="space" presStyleCnt="0"/>
      <dgm:spPr/>
    </dgm:pt>
    <dgm:pt modelId="{80C7C382-17EE-4D4E-AFF7-33BDA4A92009}" type="pres">
      <dgm:prSet presAssocID="{4028C1C7-52F8-8349-AEB3-0923A9EBFCF0}" presName="composite" presStyleCnt="0"/>
      <dgm:spPr/>
    </dgm:pt>
    <dgm:pt modelId="{F296941C-B292-1E44-A7A3-87C6A38906D9}" type="pres">
      <dgm:prSet presAssocID="{4028C1C7-52F8-8349-AEB3-0923A9EBFCF0}" presName="parTx" presStyleLbl="alignNode1" presStyleIdx="1" presStyleCnt="2" custLinFactNeighborX="-1412" custLinFactNeighborY="-13963">
        <dgm:presLayoutVars>
          <dgm:chMax val="0"/>
          <dgm:chPref val="0"/>
          <dgm:bulletEnabled val="1"/>
        </dgm:presLayoutVars>
      </dgm:prSet>
      <dgm:spPr/>
    </dgm:pt>
    <dgm:pt modelId="{42FAEBB4-70D0-4E49-A8D7-444F44C74DF8}" type="pres">
      <dgm:prSet presAssocID="{4028C1C7-52F8-8349-AEB3-0923A9EBFCF0}" presName="desTx" presStyleLbl="alignAccFollowNode1" presStyleIdx="1" presStyleCnt="2" custLinFactNeighborX="-1412" custLinFactNeighborY="-38752">
        <dgm:presLayoutVars>
          <dgm:bulletEnabled val="1"/>
        </dgm:presLayoutVars>
      </dgm:prSet>
      <dgm:spPr/>
    </dgm:pt>
  </dgm:ptLst>
  <dgm:cxnLst>
    <dgm:cxn modelId="{4709F00D-D5CE-234E-8BE4-6FC5CB379AC3}" type="presOf" srcId="{AD2C2B16-C12F-DF43-89CE-738655573396}" destId="{42FAEBB4-70D0-4E49-A8D7-444F44C74DF8}" srcOrd="0" destOrd="1" presId="urn:microsoft.com/office/officeart/2005/8/layout/hList1"/>
    <dgm:cxn modelId="{E082F80D-8AC1-F84B-94A3-6F261DF0FDD2}" srcId="{10B39242-BF67-B34E-B279-943B3B8C801F}" destId="{DF709A17-00BA-C64C-BEC1-5A7D5463B11C}" srcOrd="2" destOrd="0" parTransId="{9DA37CB4-12FE-3D45-BDDC-DBCE4D0B413B}" sibTransId="{C2CCE256-5FBC-F34F-9268-C7AD08B73E23}"/>
    <dgm:cxn modelId="{086C1113-10C5-544F-8E42-46A0B6E891DF}" srcId="{4028C1C7-52F8-8349-AEB3-0923A9EBFCF0}" destId="{5FD9290B-20A4-2F43-A4EB-8E3CCE376893}" srcOrd="0" destOrd="0" parTransId="{326571FE-E197-8D44-B866-9A966FF90CBC}" sibTransId="{243B4129-33F1-D842-80C1-D43CAEDC9913}"/>
    <dgm:cxn modelId="{54265C19-C4A6-AA4D-B8D9-320F351E9012}" srcId="{10B39242-BF67-B34E-B279-943B3B8C801F}" destId="{1756A40E-8C7F-024C-82E0-A8266363670C}" srcOrd="0" destOrd="0" parTransId="{CEB81D41-E510-C64D-AB8C-F93058463BCF}" sibTransId="{7531AB3D-AE3D-8F45-A07B-8E11F5FDC93C}"/>
    <dgm:cxn modelId="{DC60F41A-AD44-6B4F-BF84-8E634E915A0C}" type="presOf" srcId="{1756A40E-8C7F-024C-82E0-A8266363670C}" destId="{A7EAF4B3-1CED-D54E-87FA-EF27317224D4}" srcOrd="0" destOrd="0" presId="urn:microsoft.com/office/officeart/2005/8/layout/hList1"/>
    <dgm:cxn modelId="{436E8524-675F-1C41-97EB-2CB08C59039B}" type="presOf" srcId="{7DC2BA7E-E57F-404F-9D9E-001E69C5B6A5}" destId="{97E34BD8-B7B0-C94D-929F-15073BCD9C75}" srcOrd="0" destOrd="0" presId="urn:microsoft.com/office/officeart/2005/8/layout/hList1"/>
    <dgm:cxn modelId="{6A5B4149-C3DF-504A-BB53-684E63B6BE11}" srcId="{4028C1C7-52F8-8349-AEB3-0923A9EBFCF0}" destId="{AD2C2B16-C12F-DF43-89CE-738655573396}" srcOrd="1" destOrd="0" parTransId="{E640697C-357C-F84A-B438-ECE3E3F4FB48}" sibTransId="{7BE02CCB-24B6-9746-96E3-F7CC1CD2DED1}"/>
    <dgm:cxn modelId="{4456F84A-5FBF-B94E-A3D5-4D12615F3311}" type="presOf" srcId="{10B39242-BF67-B34E-B279-943B3B8C801F}" destId="{8F6FEBCB-FB02-3D46-93BD-90D23088E292}" srcOrd="0" destOrd="0" presId="urn:microsoft.com/office/officeart/2005/8/layout/hList1"/>
    <dgm:cxn modelId="{4F720E4E-C876-9D4E-8388-4240FF366151}" srcId="{10B39242-BF67-B34E-B279-943B3B8C801F}" destId="{6BDB0006-08AD-0B4C-AB7C-7EE843CC4B90}" srcOrd="3" destOrd="0" parTransId="{1484D3BA-64B9-7D4C-9CE2-B64534289483}" sibTransId="{ED0BF87D-1ED3-BA4A-ABD4-061EB12A8760}"/>
    <dgm:cxn modelId="{3192BB4E-CE01-4241-BD82-0D7ED67CD7D5}" srcId="{7DC2BA7E-E57F-404F-9D9E-001E69C5B6A5}" destId="{4028C1C7-52F8-8349-AEB3-0923A9EBFCF0}" srcOrd="1" destOrd="0" parTransId="{FA6763E3-2940-3C43-BA43-CC0B7C804717}" sibTransId="{560138D8-ED51-6E48-B8EB-3F51AC849891}"/>
    <dgm:cxn modelId="{1C04D359-1E33-F44B-92E9-EF6CF53DE3C0}" type="presOf" srcId="{5CECEE44-8A5C-5349-82CD-94BA32B00701}" destId="{A7EAF4B3-1CED-D54E-87FA-EF27317224D4}" srcOrd="0" destOrd="1" presId="urn:microsoft.com/office/officeart/2005/8/layout/hList1"/>
    <dgm:cxn modelId="{FC6A755A-4108-A24F-8F3D-356EA3E2DDF3}" type="presOf" srcId="{5FD9290B-20A4-2F43-A4EB-8E3CCE376893}" destId="{42FAEBB4-70D0-4E49-A8D7-444F44C74DF8}" srcOrd="0" destOrd="0" presId="urn:microsoft.com/office/officeart/2005/8/layout/hList1"/>
    <dgm:cxn modelId="{FEC4C487-86D1-AA42-9C91-B68FAF6743FA}" srcId="{10B39242-BF67-B34E-B279-943B3B8C801F}" destId="{5CECEE44-8A5C-5349-82CD-94BA32B00701}" srcOrd="1" destOrd="0" parTransId="{F7E6C06D-9162-A64D-90E8-841222B1C3ED}" sibTransId="{34D7760E-EE08-9C45-9936-FBB839EC3FBA}"/>
    <dgm:cxn modelId="{CACC49AB-DB7A-8947-924E-37B578C40A78}" type="presOf" srcId="{4028C1C7-52F8-8349-AEB3-0923A9EBFCF0}" destId="{F296941C-B292-1E44-A7A3-87C6A38906D9}" srcOrd="0" destOrd="0" presId="urn:microsoft.com/office/officeart/2005/8/layout/hList1"/>
    <dgm:cxn modelId="{BC85B5C5-6691-D94D-ABFB-7F6D458DBACE}" srcId="{7DC2BA7E-E57F-404F-9D9E-001E69C5B6A5}" destId="{10B39242-BF67-B34E-B279-943B3B8C801F}" srcOrd="0" destOrd="0" parTransId="{1F64CEEA-82BC-2B41-AFB3-E59376F02E5F}" sibTransId="{5EB93670-7645-B845-BEA5-DB0EC61EED2E}"/>
    <dgm:cxn modelId="{0297B9D1-2E8F-A642-B9EA-46AB33500CCF}" type="presOf" srcId="{DF709A17-00BA-C64C-BEC1-5A7D5463B11C}" destId="{A7EAF4B3-1CED-D54E-87FA-EF27317224D4}" srcOrd="0" destOrd="2" presId="urn:microsoft.com/office/officeart/2005/8/layout/hList1"/>
    <dgm:cxn modelId="{C73F9DDE-7C3E-1B44-97BC-43E011CB7C9D}" type="presOf" srcId="{6BDB0006-08AD-0B4C-AB7C-7EE843CC4B90}" destId="{A7EAF4B3-1CED-D54E-87FA-EF27317224D4}" srcOrd="0" destOrd="3" presId="urn:microsoft.com/office/officeart/2005/8/layout/hList1"/>
    <dgm:cxn modelId="{30FB729F-6F16-0543-9EAA-8E02143D9EA4}" type="presParOf" srcId="{97E34BD8-B7B0-C94D-929F-15073BCD9C75}" destId="{35043B51-5459-4743-AAF7-CF882559FD8B}" srcOrd="0" destOrd="0" presId="urn:microsoft.com/office/officeart/2005/8/layout/hList1"/>
    <dgm:cxn modelId="{72A3859A-ED18-8A49-BE03-CBBFA8E4ED22}" type="presParOf" srcId="{35043B51-5459-4743-AAF7-CF882559FD8B}" destId="{8F6FEBCB-FB02-3D46-93BD-90D23088E292}" srcOrd="0" destOrd="0" presId="urn:microsoft.com/office/officeart/2005/8/layout/hList1"/>
    <dgm:cxn modelId="{A64E7194-9EFC-CE45-A5D1-62EA8BE1522A}" type="presParOf" srcId="{35043B51-5459-4743-AAF7-CF882559FD8B}" destId="{A7EAF4B3-1CED-D54E-87FA-EF27317224D4}" srcOrd="1" destOrd="0" presId="urn:microsoft.com/office/officeart/2005/8/layout/hList1"/>
    <dgm:cxn modelId="{1CE6967C-EDA7-5449-818A-CD3496D000A1}" type="presParOf" srcId="{97E34BD8-B7B0-C94D-929F-15073BCD9C75}" destId="{250E5304-059F-3D42-917A-F52161486B4D}" srcOrd="1" destOrd="0" presId="urn:microsoft.com/office/officeart/2005/8/layout/hList1"/>
    <dgm:cxn modelId="{2307A2D3-C205-D948-ADF6-FEC6A323A9BE}" type="presParOf" srcId="{97E34BD8-B7B0-C94D-929F-15073BCD9C75}" destId="{80C7C382-17EE-4D4E-AFF7-33BDA4A92009}" srcOrd="2" destOrd="0" presId="urn:microsoft.com/office/officeart/2005/8/layout/hList1"/>
    <dgm:cxn modelId="{18057D97-16E3-364A-B5FD-72C0C3391FA6}" type="presParOf" srcId="{80C7C382-17EE-4D4E-AFF7-33BDA4A92009}" destId="{F296941C-B292-1E44-A7A3-87C6A38906D9}" srcOrd="0" destOrd="0" presId="urn:microsoft.com/office/officeart/2005/8/layout/hList1"/>
    <dgm:cxn modelId="{CCACDE02-26AC-BF4F-8D33-3733015E6B4A}" type="presParOf" srcId="{80C7C382-17EE-4D4E-AFF7-33BDA4A92009}" destId="{42FAEBB4-70D0-4E49-A8D7-444F44C74DF8}"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6FEBCB-FB02-3D46-93BD-90D23088E292}">
      <dsp:nvSpPr>
        <dsp:cNvPr id="0" name=""/>
        <dsp:cNvSpPr/>
      </dsp:nvSpPr>
      <dsp:spPr>
        <a:xfrm>
          <a:off x="0" y="0"/>
          <a:ext cx="5083370" cy="2002710"/>
        </a:xfrm>
        <a:prstGeom prst="rect">
          <a:avLst/>
        </a:prstGeom>
        <a:solidFill>
          <a:schemeClr val="accent1">
            <a:hueOff val="0"/>
            <a:satOff val="0"/>
            <a:lumOff val="0"/>
          </a:schemeClr>
        </a:solidFill>
        <a:ln w="127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1044000" numCol="1" spcCol="1270" anchor="ctr" anchorCtr="0">
          <a:noAutofit/>
        </a:bodyPr>
        <a:lstStyle/>
        <a:p>
          <a:pPr marL="0" lvl="0" indent="0" algn="ctr" defTabSz="1066800">
            <a:lnSpc>
              <a:spcPct val="90000"/>
            </a:lnSpc>
            <a:spcBef>
              <a:spcPct val="0"/>
            </a:spcBef>
            <a:spcAft>
              <a:spcPct val="35000"/>
            </a:spcAft>
            <a:buNone/>
          </a:pPr>
          <a:r>
            <a:rPr lang="en-GB" sz="2400" kern="1200" dirty="0" err="1"/>
            <a:t>Principls</a:t>
          </a:r>
          <a:r>
            <a:rPr lang="en-GB" sz="2400" kern="1200" dirty="0"/>
            <a:t> of </a:t>
          </a:r>
          <a:r>
            <a:rPr lang="en-GB" sz="2400" kern="1200" dirty="0" err="1"/>
            <a:t>neuroproprioceptive</a:t>
          </a:r>
          <a:r>
            <a:rPr lang="en-GB" sz="2400" kern="1200" dirty="0"/>
            <a:t> “facilitation, inhibition”</a:t>
          </a:r>
        </a:p>
      </dsp:txBody>
      <dsp:txXfrm>
        <a:off x="0" y="0"/>
        <a:ext cx="5083370" cy="2002710"/>
      </dsp:txXfrm>
    </dsp:sp>
    <dsp:sp modelId="{A7EAF4B3-1CED-D54E-87FA-EF27317224D4}">
      <dsp:nvSpPr>
        <dsp:cNvPr id="0" name=""/>
        <dsp:cNvSpPr/>
      </dsp:nvSpPr>
      <dsp:spPr>
        <a:xfrm>
          <a:off x="0" y="908252"/>
          <a:ext cx="5083370" cy="2810880"/>
        </a:xfrm>
        <a:prstGeom prst="rect">
          <a:avLst/>
        </a:prstGeom>
        <a:solidFill>
          <a:schemeClr val="accent1">
            <a:tint val="40000"/>
            <a:hueOff val="0"/>
            <a:satOff val="0"/>
            <a:lumOff val="0"/>
            <a:alpha val="99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0" algn="l" defTabSz="933450">
            <a:lnSpc>
              <a:spcPct val="90000"/>
            </a:lnSpc>
            <a:spcBef>
              <a:spcPct val="0"/>
            </a:spcBef>
            <a:spcAft>
              <a:spcPct val="15000"/>
            </a:spcAft>
            <a:buFontTx/>
            <a:buNone/>
          </a:pPr>
          <a:r>
            <a:rPr lang="cs-CZ" sz="2100" kern="1200" dirty="0" err="1"/>
            <a:t>Combination</a:t>
          </a:r>
          <a:r>
            <a:rPr lang="cs-CZ" sz="2100" kern="1200" dirty="0"/>
            <a:t> </a:t>
          </a:r>
          <a:r>
            <a:rPr lang="cs-CZ" sz="2100" kern="1200" dirty="0" err="1"/>
            <a:t>of</a:t>
          </a:r>
          <a:r>
            <a:rPr lang="cs-CZ" sz="2100" kern="1200" dirty="0"/>
            <a:t> </a:t>
          </a:r>
          <a:r>
            <a:rPr lang="cs-CZ" sz="2100" kern="1200" dirty="0" err="1"/>
            <a:t>afferent</a:t>
          </a:r>
          <a:r>
            <a:rPr lang="cs-CZ" sz="2100" kern="1200" dirty="0"/>
            <a:t> </a:t>
          </a:r>
          <a:r>
            <a:rPr lang="cs-CZ" sz="2100" kern="1200" dirty="0" err="1"/>
            <a:t>stimuli</a:t>
          </a:r>
          <a:endParaRPr lang="en-GB" sz="2100" kern="1200" dirty="0">
            <a:solidFill>
              <a:srgbClr val="000000"/>
            </a:solidFill>
            <a:latin typeface="Calibri" panose="020F0502020204030204" pitchFamily="34" charset="0"/>
            <a:ea typeface="+mn-ea"/>
            <a:cs typeface="+mn-cs"/>
          </a:endParaRPr>
        </a:p>
        <a:p>
          <a:pPr marL="228600" lvl="1" indent="0" algn="l" defTabSz="933450">
            <a:lnSpc>
              <a:spcPct val="90000"/>
            </a:lnSpc>
            <a:spcBef>
              <a:spcPct val="0"/>
            </a:spcBef>
            <a:spcAft>
              <a:spcPct val="15000"/>
            </a:spcAft>
            <a:buFontTx/>
            <a:buNone/>
          </a:pPr>
          <a:r>
            <a:rPr lang="en-GB" sz="2100" kern="1200" dirty="0">
              <a:solidFill>
                <a:srgbClr val="000000"/>
              </a:solidFill>
              <a:latin typeface="Calibri" panose="020F0502020204030204" pitchFamily="34" charset="0"/>
              <a:ea typeface="+mn-ea"/>
              <a:cs typeface="+mn-cs"/>
            </a:rPr>
            <a:t>Postural positions based on ontogenesis</a:t>
          </a:r>
        </a:p>
        <a:p>
          <a:pPr marL="228600" lvl="1" indent="0" algn="l" defTabSz="933450">
            <a:lnSpc>
              <a:spcPct val="90000"/>
            </a:lnSpc>
            <a:spcBef>
              <a:spcPct val="0"/>
            </a:spcBef>
            <a:spcAft>
              <a:spcPct val="15000"/>
            </a:spcAft>
            <a:buFontTx/>
            <a:buNone/>
          </a:pPr>
          <a:r>
            <a:rPr lang="en-GB" sz="2100" kern="1200" dirty="0">
              <a:solidFill>
                <a:srgbClr val="000000"/>
              </a:solidFill>
              <a:latin typeface="Calibri" panose="020F0502020204030204" pitchFamily="34" charset="0"/>
              <a:ea typeface="+mn-ea"/>
              <a:cs typeface="+mn-cs"/>
            </a:rPr>
            <a:t>Activation of motor programs at subcortical level</a:t>
          </a:r>
        </a:p>
        <a:p>
          <a:pPr marL="228600" lvl="1" indent="0" algn="l" defTabSz="933450">
            <a:lnSpc>
              <a:spcPct val="90000"/>
            </a:lnSpc>
            <a:spcBef>
              <a:spcPct val="0"/>
            </a:spcBef>
            <a:spcAft>
              <a:spcPct val="15000"/>
            </a:spcAft>
            <a:buFontTx/>
            <a:buNone/>
          </a:pPr>
          <a:r>
            <a:rPr lang="en-GB" sz="2100" kern="1200" dirty="0">
              <a:solidFill>
                <a:srgbClr val="000000"/>
              </a:solidFill>
              <a:latin typeface="Calibri" panose="020F0502020204030204" pitchFamily="34" charset="0"/>
              <a:ea typeface="+mn-ea"/>
              <a:cs typeface="+mn-cs"/>
            </a:rPr>
            <a:t>Activation of motor patterns</a:t>
          </a:r>
        </a:p>
      </dsp:txBody>
      <dsp:txXfrm>
        <a:off x="0" y="908252"/>
        <a:ext cx="5083370" cy="2810880"/>
      </dsp:txXfrm>
    </dsp:sp>
    <dsp:sp modelId="{F296941C-B292-1E44-A7A3-87C6A38906D9}">
      <dsp:nvSpPr>
        <dsp:cNvPr id="0" name=""/>
        <dsp:cNvSpPr/>
      </dsp:nvSpPr>
      <dsp:spPr>
        <a:xfrm>
          <a:off x="5723318" y="0"/>
          <a:ext cx="5083370" cy="1843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126000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prstClr val="white"/>
              </a:solidFill>
              <a:latin typeface="Calibri" panose="020F0502020204030204"/>
              <a:ea typeface="+mn-ea"/>
              <a:cs typeface="+mn-cs"/>
            </a:rPr>
            <a:t>Principles of </a:t>
          </a:r>
          <a:r>
            <a:rPr lang="en-GB" sz="2400" kern="1200" dirty="0" err="1">
              <a:solidFill>
                <a:prstClr val="white"/>
              </a:solidFill>
              <a:latin typeface="Calibri" panose="020F0502020204030204"/>
              <a:ea typeface="+mn-ea"/>
              <a:cs typeface="+mn-cs"/>
            </a:rPr>
            <a:t>sensomotor</a:t>
          </a:r>
          <a:r>
            <a:rPr lang="en-GB" sz="2400" kern="1200" dirty="0">
              <a:solidFill>
                <a:prstClr val="white"/>
              </a:solidFill>
              <a:latin typeface="Calibri" panose="020F0502020204030204"/>
              <a:ea typeface="+mn-ea"/>
              <a:cs typeface="+mn-cs"/>
            </a:rPr>
            <a:t> learning</a:t>
          </a:r>
        </a:p>
      </dsp:txBody>
      <dsp:txXfrm>
        <a:off x="5723318" y="0"/>
        <a:ext cx="5083370" cy="1843200"/>
      </dsp:txXfrm>
    </dsp:sp>
    <dsp:sp modelId="{42FAEBB4-70D0-4E49-A8D7-444F44C74DF8}">
      <dsp:nvSpPr>
        <dsp:cNvPr id="0" name=""/>
        <dsp:cNvSpPr/>
      </dsp:nvSpPr>
      <dsp:spPr>
        <a:xfrm>
          <a:off x="5723318" y="902976"/>
          <a:ext cx="5083370" cy="2810880"/>
        </a:xfrm>
        <a:prstGeom prst="rect">
          <a:avLst/>
        </a:prstGeom>
        <a:solidFill>
          <a:schemeClr val="accent1">
            <a:tint val="40000"/>
            <a:hueOff val="0"/>
            <a:satOff val="0"/>
            <a:lumOff val="0"/>
            <a:alpha val="99000"/>
          </a:schemeClr>
        </a:solidFill>
        <a:ln w="12700" cap="flat" cmpd="sng" algn="ctr">
          <a:solidFill>
            <a:schemeClr val="accent1">
              <a:tint val="40000"/>
              <a:hueOff val="0"/>
              <a:satOff val="0"/>
              <a:lum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0" algn="l" defTabSz="933450">
            <a:lnSpc>
              <a:spcPct val="90000"/>
            </a:lnSpc>
            <a:spcBef>
              <a:spcPct val="0"/>
            </a:spcBef>
            <a:spcAft>
              <a:spcPct val="15000"/>
            </a:spcAft>
            <a:buFontTx/>
            <a:buNone/>
          </a:pPr>
          <a:r>
            <a:rPr lang="en-GB" sz="2100" kern="1200" noProof="0" dirty="0">
              <a:solidFill>
                <a:srgbClr val="000000"/>
              </a:solidFill>
              <a:latin typeface="Calibri" panose="020F0502020204030204" pitchFamily="34" charset="0"/>
            </a:rPr>
            <a:t>Repetition</a:t>
          </a:r>
          <a:endParaRPr lang="en-GB" sz="2000" kern="1200" noProof="0" dirty="0"/>
        </a:p>
        <a:p>
          <a:pPr marL="228600" lvl="1" indent="0" algn="l" defTabSz="933450">
            <a:lnSpc>
              <a:spcPct val="90000"/>
            </a:lnSpc>
            <a:spcBef>
              <a:spcPct val="0"/>
            </a:spcBef>
            <a:spcAft>
              <a:spcPct val="15000"/>
            </a:spcAft>
            <a:buFontTx/>
            <a:buNone/>
          </a:pPr>
          <a:r>
            <a:rPr lang="en-GB" sz="2000" kern="1200" noProof="0" dirty="0"/>
            <a:t>Different conditions and environment</a:t>
          </a:r>
        </a:p>
      </dsp:txBody>
      <dsp:txXfrm>
        <a:off x="5723318" y="902976"/>
        <a:ext cx="5083370" cy="281088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1A0805-7230-7B47-AA57-AFFE25F83B9C}" type="datetimeFigureOut">
              <a:rPr lang="en-CZ" smtClean="0"/>
              <a:t>5/6/24</a:t>
            </a:fld>
            <a:endParaRPr lang="en-C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61ECB9-0FD5-3D48-A2B2-3368A32AEA4C}" type="slidenum">
              <a:rPr lang="en-CZ" smtClean="0"/>
              <a:t>‹#›</a:t>
            </a:fld>
            <a:endParaRPr lang="en-CZ"/>
          </a:p>
        </p:txBody>
      </p:sp>
    </p:spTree>
    <p:extLst>
      <p:ext uri="{BB962C8B-B14F-4D97-AF65-F5344CB8AC3E}">
        <p14:creationId xmlns:p14="http://schemas.microsoft.com/office/powerpoint/2010/main" val="3973390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Times New Roman" panose="02020603050405020304" pitchFamily="18" charset="0"/>
                <a:ea typeface="Times New Roman" panose="02020603050405020304" pitchFamily="18" charset="0"/>
              </a:rPr>
              <a:t>Dear audience,</a:t>
            </a:r>
            <a:endParaRPr lang="en-CZ" sz="1800" dirty="0">
              <a:effectLst/>
              <a:latin typeface="Times New Roman" panose="02020603050405020304" pitchFamily="18" charset="0"/>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It is my pleasure to briefly present current trends in neurorehabilitation of people with MS.</a:t>
            </a:r>
            <a:endParaRPr lang="en-CZ"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D61ECB9-0FD5-3D48-A2B2-3368A32AEA4C}" type="slidenum">
              <a:rPr lang="en-CZ" smtClean="0"/>
              <a:t>1</a:t>
            </a:fld>
            <a:endParaRPr lang="en-CZ"/>
          </a:p>
        </p:txBody>
      </p:sp>
    </p:spTree>
    <p:extLst>
      <p:ext uri="{BB962C8B-B14F-4D97-AF65-F5344CB8AC3E}">
        <p14:creationId xmlns:p14="http://schemas.microsoft.com/office/powerpoint/2010/main" val="29780378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Times New Roman" panose="02020603050405020304" pitchFamily="18" charset="0"/>
                <a:ea typeface="Times New Roman" panose="02020603050405020304" pitchFamily="18" charset="0"/>
              </a:rPr>
              <a:t>Based on the recommendations of the World Health Organization, it is necessary to focus on 1) identifying all aspects of the activity that the treated person wants to achieve again, and 2) returning to the original level of functional abilities and normal daily activities, if possible. . </a:t>
            </a:r>
            <a:r>
              <a:rPr lang="en-GB" sz="1800">
                <a:effectLst/>
                <a:latin typeface="Times New Roman" panose="02020603050405020304" pitchFamily="18" charset="0"/>
                <a:ea typeface="Times New Roman" panose="02020603050405020304" pitchFamily="18" charset="0"/>
              </a:rPr>
              <a:t>It turns out that the ICF categorical profile is suitable for this.</a:t>
            </a:r>
            <a:endParaRPr lang="cs-CZ"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D61ECB9-0FD5-3D48-A2B2-3368A32AEA4C}" type="slidenum">
              <a:rPr lang="en-CZ" smtClean="0"/>
              <a:t>10</a:t>
            </a:fld>
            <a:endParaRPr lang="en-CZ"/>
          </a:p>
        </p:txBody>
      </p:sp>
    </p:spTree>
    <p:extLst>
      <p:ext uri="{BB962C8B-B14F-4D97-AF65-F5344CB8AC3E}">
        <p14:creationId xmlns:p14="http://schemas.microsoft.com/office/powerpoint/2010/main" val="36175853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solidFill>
                  <a:srgbClr val="222222"/>
                </a:solidFill>
                <a:effectLst/>
                <a:highlight>
                  <a:srgbClr val="FFFFFF"/>
                </a:highlight>
                <a:latin typeface="Times New Roman" panose="02020603050405020304" pitchFamily="18" charset="0"/>
                <a:ea typeface="Times New Roman" panose="02020603050405020304" pitchFamily="18" charset="0"/>
                <a:cs typeface="Arial" panose="020B0604020202020204" pitchFamily="34" charset="0"/>
              </a:rPr>
              <a:t>In the physiotherapy of people with MS, a number of methods are used, which we categorized in our work as physical activity, </a:t>
            </a:r>
            <a:r>
              <a:rPr lang="en-GB" sz="1800" dirty="0" err="1">
                <a:solidFill>
                  <a:srgbClr val="222222"/>
                </a:solidFill>
                <a:effectLst/>
                <a:highlight>
                  <a:srgbClr val="FFFFFF"/>
                </a:highlight>
                <a:latin typeface="Times New Roman" panose="02020603050405020304" pitchFamily="18" charset="0"/>
                <a:ea typeface="Times New Roman" panose="02020603050405020304" pitchFamily="18" charset="0"/>
                <a:cs typeface="Arial" panose="020B0604020202020204" pitchFamily="34" charset="0"/>
              </a:rPr>
              <a:t>Neuroporpriocpetive</a:t>
            </a:r>
            <a:r>
              <a:rPr lang="en-GB" sz="1800" dirty="0">
                <a:solidFill>
                  <a:srgbClr val="222222"/>
                </a:solidFill>
                <a:effectLst/>
                <a:highlight>
                  <a:srgbClr val="FFFFFF"/>
                </a:highlight>
                <a:latin typeface="Times New Roman" panose="02020603050405020304" pitchFamily="18" charset="0"/>
                <a:ea typeface="Times New Roman" panose="02020603050405020304" pitchFamily="18" charset="0"/>
                <a:cs typeface="Arial" panose="020B0604020202020204" pitchFamily="34" charset="0"/>
              </a:rPr>
              <a:t> "facilitation, inhibition", motor/skill acquisition, and technologies based.</a:t>
            </a:r>
            <a:endParaRPr lang="cs-CZ"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D61ECB9-0FD5-3D48-A2B2-3368A32AEA4C}" type="slidenum">
              <a:rPr lang="en-CZ" smtClean="0"/>
              <a:t>11</a:t>
            </a:fld>
            <a:endParaRPr lang="en-CZ"/>
          </a:p>
        </p:txBody>
      </p:sp>
    </p:spTree>
    <p:extLst>
      <p:ext uri="{BB962C8B-B14F-4D97-AF65-F5344CB8AC3E}">
        <p14:creationId xmlns:p14="http://schemas.microsoft.com/office/powerpoint/2010/main" val="4264058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222222"/>
                </a:solidFill>
                <a:effectLst/>
                <a:highlight>
                  <a:srgbClr val="FFFFFF"/>
                </a:highlight>
                <a:latin typeface="Times New Roman" panose="02020603050405020304" pitchFamily="18" charset="0"/>
                <a:ea typeface="Times New Roman" panose="02020603050405020304" pitchFamily="18" charset="0"/>
                <a:cs typeface="Arial" panose="020B0604020202020204" pitchFamily="34" charset="0"/>
              </a:rPr>
              <a:t>From the point of view of access to physical activity, it is important to advise people with MS how they can be loaded. Even twenty years ago, people with MS were advised to do all activities until the first signs of fatigue. However, fatigue is not a suitable threshold for workload, as it is a subjective symptom that cannot be quantified and which, due to its high frequency and chronic nature, loses its significance as a warning signal against overload. On the contrary, it is a symptom that can be positively influenced with the help of physiotherapy. However, it is necessary to respect the neuromuscular type of fatigue and fatigue as a physiological response to physical or mental stress.</a:t>
            </a:r>
            <a:endParaRPr lang="cs-CZ" dirty="0"/>
          </a:p>
        </p:txBody>
      </p:sp>
      <p:sp>
        <p:nvSpPr>
          <p:cNvPr id="4" name="Zástupný symbol pro číslo snímku 3"/>
          <p:cNvSpPr>
            <a:spLocks noGrp="1"/>
          </p:cNvSpPr>
          <p:nvPr>
            <p:ph type="sldNum" sz="quarter" idx="5"/>
          </p:nvPr>
        </p:nvSpPr>
        <p:spPr/>
        <p:txBody>
          <a:bodyPr/>
          <a:lstStyle/>
          <a:p>
            <a:fld id="{8D61ECB9-0FD5-3D48-A2B2-3368A32AEA4C}" type="slidenum">
              <a:rPr lang="en-CZ" smtClean="0"/>
              <a:t>12</a:t>
            </a:fld>
            <a:endParaRPr lang="en-CZ"/>
          </a:p>
        </p:txBody>
      </p:sp>
    </p:spTree>
    <p:extLst>
      <p:ext uri="{BB962C8B-B14F-4D97-AF65-F5344CB8AC3E}">
        <p14:creationId xmlns:p14="http://schemas.microsoft.com/office/powerpoint/2010/main" val="30908535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solidFill>
                  <a:srgbClr val="222222"/>
                </a:solidFill>
                <a:effectLst/>
                <a:highlight>
                  <a:srgbClr val="FFFFFF"/>
                </a:highlight>
                <a:latin typeface="Times New Roman" panose="02020603050405020304" pitchFamily="18" charset="0"/>
                <a:ea typeface="Times New Roman" panose="02020603050405020304" pitchFamily="18" charset="0"/>
                <a:cs typeface="Arial" panose="020B0604020202020204" pitchFamily="34" charset="0"/>
              </a:rPr>
              <a:t>In addition to gaining fitness, endurance, and resistance, it is very important to ensure the quality function of the musculoskeletal system. It can be affected by symptoms resulting from neurological impairments (e.g. spasticity), comorbidities of musculoskeletal system (e.g. osteoporosis) or functional problems (low back pain). </a:t>
            </a:r>
            <a:endParaRPr lang="cs-CZ" sz="1800" dirty="0">
              <a:effectLst/>
              <a:latin typeface="Times New Roman" panose="02020603050405020304" pitchFamily="18" charset="0"/>
              <a:ea typeface="Times New Roman" panose="02020603050405020304" pitchFamily="18" charset="0"/>
            </a:endParaRPr>
          </a:p>
          <a:p>
            <a:r>
              <a:rPr lang="en-GB" sz="1800" dirty="0">
                <a:solidFill>
                  <a:srgbClr val="222222"/>
                </a:solidFill>
                <a:effectLst/>
                <a:highlight>
                  <a:srgbClr val="FFFFFF"/>
                </a:highlight>
                <a:latin typeface="Times New Roman" panose="02020603050405020304" pitchFamily="18" charset="0"/>
                <a:ea typeface="Times New Roman" panose="02020603050405020304" pitchFamily="18" charset="0"/>
                <a:cs typeface="Arial" panose="020B0604020202020204" pitchFamily="34" charset="0"/>
              </a:rPr>
              <a:t>It is necessary to find the most relevant link in the pathogenic chain based on the differential diagnosis of the motor system, to focus on the cause of the difficulties (not on their clinical manifestation). The principle of treatment is to normalize the flow of afferent information into of the sensorimotor system (for example by soft techniques) and correct muscle imbalance (by methods chosen based on the differential diagnosis of hypertonus and hypotonus).</a:t>
            </a:r>
            <a:endParaRPr lang="cs-CZ"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D61ECB9-0FD5-3D48-A2B2-3368A32AEA4C}" type="slidenum">
              <a:rPr lang="en-CZ" smtClean="0"/>
              <a:t>13</a:t>
            </a:fld>
            <a:endParaRPr lang="en-CZ"/>
          </a:p>
        </p:txBody>
      </p:sp>
    </p:spTree>
    <p:extLst>
      <p:ext uri="{BB962C8B-B14F-4D97-AF65-F5344CB8AC3E}">
        <p14:creationId xmlns:p14="http://schemas.microsoft.com/office/powerpoint/2010/main" val="2242865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solidFill>
                  <a:srgbClr val="222222"/>
                </a:solidFill>
                <a:effectLst/>
                <a:highlight>
                  <a:srgbClr val="FFFFFF"/>
                </a:highlight>
                <a:latin typeface="Times New Roman" panose="02020603050405020304" pitchFamily="18" charset="0"/>
                <a:ea typeface="Times New Roman" panose="02020603050405020304" pitchFamily="18" charset="0"/>
                <a:cs typeface="Arial" panose="020B0604020202020204" pitchFamily="34" charset="0"/>
              </a:rPr>
              <a:t> </a:t>
            </a:r>
            <a:endParaRPr lang="cs-CZ" sz="1800" dirty="0">
              <a:effectLst/>
              <a:latin typeface="Times New Roman" panose="02020603050405020304" pitchFamily="18" charset="0"/>
              <a:ea typeface="Times New Roman" panose="02020603050405020304" pitchFamily="18" charset="0"/>
            </a:endParaRPr>
          </a:p>
          <a:p>
            <a:pPr algn="just"/>
            <a:r>
              <a:rPr lang="en-GB" sz="1800" dirty="0">
                <a:effectLst/>
                <a:latin typeface="Times New Roman" panose="02020603050405020304" pitchFamily="18" charset="0"/>
                <a:ea typeface="Times New Roman" panose="02020603050405020304" pitchFamily="18" charset="0"/>
              </a:rPr>
              <a:t>To deal with neurological problems, </a:t>
            </a:r>
            <a:r>
              <a:rPr lang="en-GB" sz="1800" dirty="0" err="1">
                <a:effectLst/>
                <a:latin typeface="Times New Roman" panose="02020603050405020304" pitchFamily="18" charset="0"/>
                <a:ea typeface="Times New Roman" panose="02020603050405020304" pitchFamily="18" charset="0"/>
              </a:rPr>
              <a:t>neuroproprioceptive</a:t>
            </a:r>
            <a:r>
              <a:rPr lang="en-GB" sz="1800" dirty="0">
                <a:effectLst/>
                <a:latin typeface="Times New Roman" panose="02020603050405020304" pitchFamily="18" charset="0"/>
                <a:ea typeface="Times New Roman" panose="02020603050405020304" pitchFamily="18" charset="0"/>
              </a:rPr>
              <a:t> "facilitation, initiation" is the most frequently used physical therapy category in the Czech Republic. Its principle is described in the graph: All CNS pathways end on the motor cells of the anterior horns of the spinal cord. When they are sufficiently irritated, the muscle is activated, and the movement is carried out. If the CNS is damaged, it is possible to replace the stimuli necessary for irritation from the periphery.</a:t>
            </a:r>
            <a:endParaRPr lang="cs-CZ" sz="1800" dirty="0">
              <a:effectLst/>
              <a:latin typeface="Times New Roman" panose="02020603050405020304" pitchFamily="18" charset="0"/>
              <a:ea typeface="Times New Roman" panose="02020603050405020304" pitchFamily="18" charset="0"/>
            </a:endParaRPr>
          </a:p>
          <a:p>
            <a:pPr algn="just"/>
            <a:r>
              <a:rPr lang="en-GB" sz="1800" dirty="0">
                <a:effectLst/>
                <a:latin typeface="Times New Roman" panose="02020603050405020304" pitchFamily="18" charset="0"/>
                <a:ea typeface="Times New Roman" panose="02020603050405020304" pitchFamily="18" charset="0"/>
              </a:rPr>
              <a:t>PT enhances the</a:t>
            </a:r>
            <a:endParaRPr lang="cs-CZ" sz="1800" dirty="0">
              <a:effectLst/>
              <a:latin typeface="Times New Roman" panose="02020603050405020304" pitchFamily="18" charset="0"/>
              <a:ea typeface="Times New Roman" panose="02020603050405020304" pitchFamily="18" charset="0"/>
            </a:endParaRPr>
          </a:p>
          <a:p>
            <a:pPr algn="just"/>
            <a:r>
              <a:rPr lang="en-GB" sz="1800" dirty="0">
                <a:effectLst/>
                <a:latin typeface="Times New Roman" panose="02020603050405020304" pitchFamily="18" charset="0"/>
                <a:ea typeface="Times New Roman" panose="02020603050405020304" pitchFamily="18" charset="0"/>
              </a:rPr>
              <a:t>effectiveness of the synaptic connections among neurons forming functional networks, which</a:t>
            </a:r>
            <a:endParaRPr lang="cs-CZ" sz="1800" dirty="0">
              <a:effectLst/>
              <a:latin typeface="Times New Roman" panose="02020603050405020304" pitchFamily="18" charset="0"/>
              <a:ea typeface="Times New Roman" panose="02020603050405020304" pitchFamily="18" charset="0"/>
            </a:endParaRPr>
          </a:p>
          <a:p>
            <a:pPr algn="just"/>
            <a:r>
              <a:rPr lang="en-GB" sz="1800" dirty="0">
                <a:effectLst/>
                <a:latin typeface="Times New Roman" panose="02020603050405020304" pitchFamily="18" charset="0"/>
                <a:ea typeface="Times New Roman" panose="02020603050405020304" pitchFamily="18" charset="0"/>
              </a:rPr>
              <a:t>leads to the evocation of movement by some otherwise weak and insufficient stimuli. </a:t>
            </a:r>
            <a:endParaRPr lang="cs-CZ" sz="1800" dirty="0">
              <a:effectLst/>
              <a:latin typeface="Times New Roman" panose="02020603050405020304" pitchFamily="18" charset="0"/>
              <a:ea typeface="Times New Roman" panose="02020603050405020304" pitchFamily="18" charset="0"/>
            </a:endParaRPr>
          </a:p>
          <a:p>
            <a:pPr algn="just"/>
            <a:r>
              <a:rPr lang="en-GB" sz="1800" dirty="0">
                <a:effectLst/>
                <a:latin typeface="Times New Roman" panose="02020603050405020304" pitchFamily="18" charset="0"/>
                <a:ea typeface="Times New Roman" panose="02020603050405020304" pitchFamily="18" charset="0"/>
              </a:rPr>
              <a:t> </a:t>
            </a:r>
            <a:endParaRPr lang="cs-CZ" sz="1800" dirty="0">
              <a:effectLst/>
              <a:latin typeface="Times New Roman" panose="02020603050405020304" pitchFamily="18" charset="0"/>
              <a:ea typeface="Times New Roman" panose="02020603050405020304" pitchFamily="18" charset="0"/>
            </a:endParaRPr>
          </a:p>
          <a:p>
            <a:pPr algn="just"/>
            <a:r>
              <a:rPr lang="en-GB" sz="1800" i="1" dirty="0">
                <a:effectLst/>
                <a:latin typeface="Times New Roman" panose="02020603050405020304" pitchFamily="18" charset="0"/>
                <a:ea typeface="Times New Roman" panose="02020603050405020304" pitchFamily="18" charset="0"/>
              </a:rPr>
              <a:t> Goals of therapy:</a:t>
            </a:r>
            <a:endParaRPr lang="cs-CZ" sz="1800" dirty="0">
              <a:effectLst/>
              <a:latin typeface="Times New Roman" panose="02020603050405020304" pitchFamily="18" charset="0"/>
              <a:ea typeface="Times New Roman" panose="02020603050405020304" pitchFamily="18" charset="0"/>
            </a:endParaRPr>
          </a:p>
          <a:p>
            <a:pPr algn="just"/>
            <a:r>
              <a:rPr lang="en-GB" sz="1800" i="1" dirty="0">
                <a:effectLst/>
                <a:latin typeface="Times New Roman" panose="02020603050405020304" pitchFamily="18" charset="0"/>
                <a:ea typeface="Times New Roman" panose="02020603050405020304" pitchFamily="18" charset="0"/>
              </a:rPr>
              <a:t>To increase the level of irritation (reduce the excitability threshold) of the motoneurons so that the impulses coming from the </a:t>
            </a:r>
            <a:r>
              <a:rPr lang="en-GB" sz="1800" i="1" dirty="0" err="1">
                <a:effectLst/>
                <a:latin typeface="Times New Roman" panose="02020603050405020304" pitchFamily="18" charset="0"/>
                <a:ea typeface="Times New Roman" panose="02020603050405020304" pitchFamily="18" charset="0"/>
              </a:rPr>
              <a:t>center</a:t>
            </a:r>
            <a:r>
              <a:rPr lang="en-GB" sz="1800" i="1" dirty="0">
                <a:effectLst/>
                <a:latin typeface="Times New Roman" panose="02020603050405020304" pitchFamily="18" charset="0"/>
                <a:ea typeface="Times New Roman" panose="02020603050405020304" pitchFamily="18" charset="0"/>
              </a:rPr>
              <a:t> can be applied, i.e. cause the cell to discharge and the muscle to contract.</a:t>
            </a:r>
            <a:endParaRPr lang="cs-CZ" sz="1800" dirty="0">
              <a:effectLst/>
              <a:latin typeface="Times New Roman" panose="02020603050405020304" pitchFamily="18" charset="0"/>
              <a:ea typeface="Times New Roman" panose="02020603050405020304" pitchFamily="18" charset="0"/>
            </a:endParaRPr>
          </a:p>
          <a:p>
            <a:pPr algn="just"/>
            <a:r>
              <a:rPr lang="en-GB" sz="1800" i="1" dirty="0">
                <a:effectLst/>
                <a:latin typeface="Times New Roman" panose="02020603050405020304" pitchFamily="18" charset="0"/>
                <a:ea typeface="Times New Roman" panose="02020603050405020304" pitchFamily="18" charset="0"/>
              </a:rPr>
              <a:t>Maintain optimal conduction/function of motor pathways and optimal excitability of control or regulatory structures.</a:t>
            </a:r>
            <a:endParaRPr lang="cs-CZ" sz="1800" dirty="0">
              <a:effectLst/>
              <a:latin typeface="Times New Roman" panose="02020603050405020304" pitchFamily="18" charset="0"/>
              <a:ea typeface="Times New Roman" panose="02020603050405020304" pitchFamily="18" charset="0"/>
            </a:endParaRPr>
          </a:p>
          <a:p>
            <a:pPr algn="just"/>
            <a:r>
              <a:rPr lang="en-GB" sz="1800" i="1" dirty="0">
                <a:effectLst/>
                <a:latin typeface="Times New Roman" panose="02020603050405020304" pitchFamily="18" charset="0"/>
                <a:ea typeface="Times New Roman" panose="02020603050405020304" pitchFamily="18" charset="0"/>
              </a:rPr>
              <a:t>Change (increase, possibly decrease) the activation level at the synapses (motor cells in the anterior corners of the spinal cord).</a:t>
            </a:r>
            <a:endParaRPr lang="cs-CZ"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D61ECB9-0FD5-3D48-A2B2-3368A32AEA4C}" type="slidenum">
              <a:rPr lang="en-CZ" smtClean="0"/>
              <a:t>14</a:t>
            </a:fld>
            <a:endParaRPr lang="en-CZ"/>
          </a:p>
        </p:txBody>
      </p:sp>
    </p:spTree>
    <p:extLst>
      <p:ext uri="{BB962C8B-B14F-4D97-AF65-F5344CB8AC3E}">
        <p14:creationId xmlns:p14="http://schemas.microsoft.com/office/powerpoint/2010/main" val="22314405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kern="0" dirty="0">
                <a:solidFill>
                  <a:srgbClr val="222222"/>
                </a:solidFill>
                <a:effectLst/>
                <a:latin typeface="Times New Roman" panose="02020603050405020304" pitchFamily="18" charset="0"/>
                <a:ea typeface="Times New Roman" panose="02020603050405020304" pitchFamily="18" charset="0"/>
                <a:cs typeface="Arial" panose="020B0604020202020204" pitchFamily="34" charset="0"/>
              </a:rPr>
              <a:t>One of the most used methods that represents this category is VRL.  </a:t>
            </a:r>
            <a:endParaRPr lang="en-CZ" dirty="0"/>
          </a:p>
        </p:txBody>
      </p:sp>
      <p:sp>
        <p:nvSpPr>
          <p:cNvPr id="4" name="Slide Number Placeholder 3"/>
          <p:cNvSpPr>
            <a:spLocks noGrp="1"/>
          </p:cNvSpPr>
          <p:nvPr>
            <p:ph type="sldNum" sz="quarter" idx="5"/>
          </p:nvPr>
        </p:nvSpPr>
        <p:spPr/>
        <p:txBody>
          <a:bodyPr/>
          <a:lstStyle/>
          <a:p>
            <a:fld id="{8D61ECB9-0FD5-3D48-A2B2-3368A32AEA4C}" type="slidenum">
              <a:rPr lang="en-CZ" smtClean="0"/>
              <a:t>15</a:t>
            </a:fld>
            <a:endParaRPr lang="en-CZ"/>
          </a:p>
        </p:txBody>
      </p:sp>
    </p:spTree>
    <p:extLst>
      <p:ext uri="{BB962C8B-B14F-4D97-AF65-F5344CB8AC3E}">
        <p14:creationId xmlns:p14="http://schemas.microsoft.com/office/powerpoint/2010/main" val="17679627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sz="1800" dirty="0">
                <a:solidFill>
                  <a:srgbClr val="222222"/>
                </a:solidFill>
                <a:effectLst/>
                <a:highlight>
                  <a:srgbClr val="FFFFFF"/>
                </a:highlight>
                <a:latin typeface="Times New Roman" panose="02020603050405020304" pitchFamily="18" charset="0"/>
                <a:ea typeface="Times New Roman" panose="02020603050405020304" pitchFamily="18" charset="0"/>
                <a:cs typeface="Arial" panose="020B0604020202020204" pitchFamily="34" charset="0"/>
              </a:rPr>
              <a:t>For my clinical work, I developed own method MPAT, in which motor programs (genetically programmed motor patterns) are activated by a combination of appropriate afferent stimuli in positions corresponding to the child's motor development. This activates interplay between the postural and erecting system and the system of phasic movements. At the same time, the principles of sensorimotor learning are applied - motor programs are activated repeatedly in different conditions and environments.</a:t>
            </a:r>
            <a:endParaRPr lang="cs-CZ"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D61ECB9-0FD5-3D48-A2B2-3368A32AEA4C}" type="slidenum">
              <a:rPr lang="en-CZ" smtClean="0"/>
              <a:t>16</a:t>
            </a:fld>
            <a:endParaRPr lang="en-CZ"/>
          </a:p>
        </p:txBody>
      </p:sp>
    </p:spTree>
    <p:extLst>
      <p:ext uri="{BB962C8B-B14F-4D97-AF65-F5344CB8AC3E}">
        <p14:creationId xmlns:p14="http://schemas.microsoft.com/office/powerpoint/2010/main" val="34480778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sz="1800" dirty="0">
                <a:solidFill>
                  <a:srgbClr val="222222"/>
                </a:solidFill>
                <a:effectLst/>
                <a:latin typeface="Times New Roman" panose="02020603050405020304" pitchFamily="18" charset="0"/>
                <a:ea typeface="Times New Roman" panose="02020603050405020304" pitchFamily="18" charset="0"/>
                <a:cs typeface="Arial" panose="020B0604020202020204" pitchFamily="34" charset="0"/>
              </a:rPr>
              <a:t>The video documents the qualitative effect of this concept.</a:t>
            </a:r>
            <a:endParaRPr lang="en-CZ"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D61ECB9-0FD5-3D48-A2B2-3368A32AEA4C}" type="slidenum">
              <a:rPr lang="en-CZ" smtClean="0"/>
              <a:t>17</a:t>
            </a:fld>
            <a:endParaRPr lang="en-CZ"/>
          </a:p>
        </p:txBody>
      </p:sp>
    </p:spTree>
    <p:extLst>
      <p:ext uri="{BB962C8B-B14F-4D97-AF65-F5344CB8AC3E}">
        <p14:creationId xmlns:p14="http://schemas.microsoft.com/office/powerpoint/2010/main" val="16917782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sz="1800" dirty="0">
                <a:solidFill>
                  <a:srgbClr val="222222"/>
                </a:solidFill>
                <a:effectLst/>
                <a:highlight>
                  <a:srgbClr val="FFFFFF"/>
                </a:highlight>
                <a:latin typeface="Times New Roman" panose="02020603050405020304" pitchFamily="18" charset="0"/>
                <a:ea typeface="Times New Roman" panose="02020603050405020304" pitchFamily="18" charset="0"/>
                <a:cs typeface="Arial" panose="020B0604020202020204" pitchFamily="34" charset="0"/>
              </a:rPr>
              <a:t>I systematically implement new scientific knowledge into my clinical work. For example, functional electrical stimulation can provide functional correction of foot drop by electrostimulation of the common peroneus nerve. </a:t>
            </a:r>
            <a:endParaRPr lang="cs-CZ"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D61ECB9-0FD5-3D48-A2B2-3368A32AEA4C}" type="slidenum">
              <a:rPr lang="en-CZ" smtClean="0"/>
              <a:t>18</a:t>
            </a:fld>
            <a:endParaRPr lang="en-CZ"/>
          </a:p>
        </p:txBody>
      </p:sp>
    </p:spTree>
    <p:extLst>
      <p:ext uri="{BB962C8B-B14F-4D97-AF65-F5344CB8AC3E}">
        <p14:creationId xmlns:p14="http://schemas.microsoft.com/office/powerpoint/2010/main" val="6788263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222222"/>
                </a:solidFill>
                <a:effectLst/>
                <a:highlight>
                  <a:srgbClr val="FFFFFF"/>
                </a:highlight>
                <a:latin typeface="Times New Roman" panose="02020603050405020304" pitchFamily="18" charset="0"/>
                <a:ea typeface="Times New Roman" panose="02020603050405020304" pitchFamily="18" charset="0"/>
                <a:cs typeface="Arial" panose="020B0604020202020204" pitchFamily="34" charset="0"/>
              </a:rPr>
              <a:t>Its effectiveness increases by working with the postural system.</a:t>
            </a:r>
            <a:endParaRPr lang="en-CZ" dirty="0"/>
          </a:p>
        </p:txBody>
      </p:sp>
      <p:sp>
        <p:nvSpPr>
          <p:cNvPr id="4" name="Slide Number Placeholder 3"/>
          <p:cNvSpPr>
            <a:spLocks noGrp="1"/>
          </p:cNvSpPr>
          <p:nvPr>
            <p:ph type="sldNum" sz="quarter" idx="5"/>
          </p:nvPr>
        </p:nvSpPr>
        <p:spPr/>
        <p:txBody>
          <a:bodyPr/>
          <a:lstStyle/>
          <a:p>
            <a:fld id="{8D61ECB9-0FD5-3D48-A2B2-3368A32AEA4C}" type="slidenum">
              <a:rPr lang="en-CZ" smtClean="0"/>
              <a:t>19</a:t>
            </a:fld>
            <a:endParaRPr lang="en-CZ"/>
          </a:p>
        </p:txBody>
      </p:sp>
    </p:spTree>
    <p:extLst>
      <p:ext uri="{BB962C8B-B14F-4D97-AF65-F5344CB8AC3E}">
        <p14:creationId xmlns:p14="http://schemas.microsoft.com/office/powerpoint/2010/main" val="3008281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Times New Roman" panose="02020603050405020304" pitchFamily="18" charset="0"/>
                <a:ea typeface="Times New Roman" panose="02020603050405020304" pitchFamily="18" charset="0"/>
              </a:rPr>
              <a:t>MS is a chronic autoimmune disease, pathologically characterized by demyelination, perivascular inflammation and axonal degeneration in the central nervous system. </a:t>
            </a:r>
            <a:endParaRPr lang="en-CZ" sz="1800" dirty="0">
              <a:effectLst/>
              <a:latin typeface="Times New Roman" panose="02020603050405020304" pitchFamily="18" charset="0"/>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 </a:t>
            </a:r>
            <a:endParaRPr lang="en-CZ" sz="1800" dirty="0">
              <a:effectLst/>
              <a:latin typeface="Times New Roman" panose="02020603050405020304" pitchFamily="18" charset="0"/>
              <a:ea typeface="Times New Roman" panose="02020603050405020304" pitchFamily="18" charset="0"/>
            </a:endParaRPr>
          </a:p>
          <a:p>
            <a:endParaRPr lang="en-CZ" dirty="0"/>
          </a:p>
        </p:txBody>
      </p:sp>
      <p:sp>
        <p:nvSpPr>
          <p:cNvPr id="4" name="Slide Number Placeholder 3"/>
          <p:cNvSpPr>
            <a:spLocks noGrp="1"/>
          </p:cNvSpPr>
          <p:nvPr>
            <p:ph type="sldNum" sz="quarter" idx="5"/>
          </p:nvPr>
        </p:nvSpPr>
        <p:spPr/>
        <p:txBody>
          <a:bodyPr/>
          <a:lstStyle/>
          <a:p>
            <a:fld id="{8D61ECB9-0FD5-3D48-A2B2-3368A32AEA4C}" type="slidenum">
              <a:rPr lang="en-CZ" smtClean="0"/>
              <a:t>2</a:t>
            </a:fld>
            <a:endParaRPr lang="en-CZ"/>
          </a:p>
        </p:txBody>
      </p:sp>
    </p:spTree>
    <p:extLst>
      <p:ext uri="{BB962C8B-B14F-4D97-AF65-F5344CB8AC3E}">
        <p14:creationId xmlns:p14="http://schemas.microsoft.com/office/powerpoint/2010/main" val="34623105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sz="1800" dirty="0">
                <a:solidFill>
                  <a:srgbClr val="222222"/>
                </a:solidFill>
                <a:effectLst/>
                <a:latin typeface="Times New Roman" panose="02020603050405020304" pitchFamily="18" charset="0"/>
                <a:ea typeface="Times New Roman" panose="02020603050405020304" pitchFamily="18" charset="0"/>
                <a:cs typeface="Arial" panose="020B0604020202020204" pitchFamily="34" charset="0"/>
              </a:rPr>
              <a:t>Also, use of VR can increase the effectiveness of the therapy. In our approach, a specially programmed virtual environment guides the patient to perform high-quality movement, which is also facilitated by the therapist. At the same time, it motivates the patient to repeat the movement spontaneously.</a:t>
            </a:r>
            <a:endParaRPr lang="cs-CZ"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D61ECB9-0FD5-3D48-A2B2-3368A32AEA4C}" type="slidenum">
              <a:rPr lang="en-CZ" smtClean="0"/>
              <a:t>20</a:t>
            </a:fld>
            <a:endParaRPr lang="en-CZ"/>
          </a:p>
        </p:txBody>
      </p:sp>
    </p:spTree>
    <p:extLst>
      <p:ext uri="{BB962C8B-B14F-4D97-AF65-F5344CB8AC3E}">
        <p14:creationId xmlns:p14="http://schemas.microsoft.com/office/powerpoint/2010/main" val="31848335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Such </a:t>
            </a:r>
            <a:r>
              <a:rPr lang="cs-CZ" dirty="0" err="1"/>
              <a:t>an</a:t>
            </a:r>
            <a:r>
              <a:rPr lang="cs-CZ" dirty="0"/>
              <a:t> </a:t>
            </a:r>
            <a:r>
              <a:rPr lang="cs-CZ" dirty="0" err="1"/>
              <a:t>approach</a:t>
            </a:r>
            <a:r>
              <a:rPr lang="cs-CZ" dirty="0"/>
              <a:t> </a:t>
            </a:r>
            <a:r>
              <a:rPr lang="cs-CZ" dirty="0" err="1"/>
              <a:t>improves</a:t>
            </a:r>
            <a:r>
              <a:rPr lang="cs-CZ" dirty="0"/>
              <a:t> </a:t>
            </a:r>
            <a:r>
              <a:rPr lang="cs-CZ" dirty="0" err="1"/>
              <a:t>the</a:t>
            </a:r>
            <a:r>
              <a:rPr lang="cs-CZ" dirty="0"/>
              <a:t> </a:t>
            </a:r>
            <a:r>
              <a:rPr lang="cs-CZ" dirty="0" err="1"/>
              <a:t>quality</a:t>
            </a:r>
            <a:r>
              <a:rPr lang="cs-CZ" dirty="0"/>
              <a:t> </a:t>
            </a:r>
            <a:r>
              <a:rPr lang="cs-CZ" dirty="0" err="1"/>
              <a:t>of</a:t>
            </a:r>
            <a:r>
              <a:rPr lang="cs-CZ" dirty="0"/>
              <a:t> </a:t>
            </a:r>
            <a:r>
              <a:rPr lang="cs-CZ" dirty="0" err="1"/>
              <a:t>movement</a:t>
            </a:r>
            <a:r>
              <a:rPr lang="cs-CZ" dirty="0"/>
              <a:t> </a:t>
            </a:r>
            <a:r>
              <a:rPr lang="cs-CZ" dirty="0" err="1"/>
              <a:t>execution</a:t>
            </a:r>
            <a:r>
              <a:rPr lang="cs-CZ" dirty="0"/>
              <a:t>. </a:t>
            </a:r>
            <a:r>
              <a:rPr lang="cs-CZ" dirty="0" err="1"/>
              <a:t>Furthermore</a:t>
            </a:r>
            <a:r>
              <a:rPr lang="cs-CZ" dirty="0"/>
              <a:t>, </a:t>
            </a:r>
            <a:r>
              <a:rPr lang="cs-CZ" dirty="0" err="1"/>
              <a:t>our</a:t>
            </a:r>
            <a:r>
              <a:rPr lang="cs-CZ" dirty="0"/>
              <a:t> pilot </a:t>
            </a:r>
            <a:r>
              <a:rPr lang="cs-CZ" dirty="0" err="1"/>
              <a:t>project</a:t>
            </a:r>
            <a:r>
              <a:rPr lang="cs-CZ" dirty="0"/>
              <a:t> </a:t>
            </a:r>
            <a:r>
              <a:rPr lang="cs-CZ" dirty="0" err="1"/>
              <a:t>shows</a:t>
            </a:r>
            <a:r>
              <a:rPr lang="cs-CZ" dirty="0"/>
              <a:t> </a:t>
            </a:r>
            <a:r>
              <a:rPr lang="cs-CZ" dirty="0" err="1"/>
              <a:t>the</a:t>
            </a:r>
            <a:r>
              <a:rPr lang="cs-CZ" dirty="0"/>
              <a:t> </a:t>
            </a:r>
            <a:r>
              <a:rPr lang="cs-CZ" dirty="0" err="1"/>
              <a:t>potential</a:t>
            </a:r>
            <a:r>
              <a:rPr lang="cs-CZ" dirty="0"/>
              <a:t> to </a:t>
            </a:r>
            <a:r>
              <a:rPr lang="cs-CZ" dirty="0" err="1"/>
              <a:t>activate</a:t>
            </a:r>
            <a:r>
              <a:rPr lang="cs-CZ" dirty="0"/>
              <a:t> </a:t>
            </a:r>
            <a:r>
              <a:rPr lang="cs-CZ" dirty="0" err="1"/>
              <a:t>plastic</a:t>
            </a:r>
            <a:r>
              <a:rPr lang="cs-CZ" dirty="0"/>
              <a:t> and </a:t>
            </a:r>
            <a:r>
              <a:rPr lang="cs-CZ" dirty="0" err="1"/>
              <a:t>adaptive</a:t>
            </a:r>
            <a:r>
              <a:rPr lang="cs-CZ" dirty="0"/>
              <a:t> </a:t>
            </a:r>
            <a:r>
              <a:rPr lang="cs-CZ" dirty="0" err="1"/>
              <a:t>processes</a:t>
            </a:r>
            <a:r>
              <a:rPr lang="cs-CZ" dirty="0"/>
              <a:t> </a:t>
            </a:r>
            <a:r>
              <a:rPr lang="cs-CZ" dirty="0" err="1"/>
              <a:t>of</a:t>
            </a:r>
            <a:r>
              <a:rPr lang="cs-CZ" dirty="0"/>
              <a:t> </a:t>
            </a:r>
            <a:r>
              <a:rPr lang="cs-CZ" dirty="0" err="1"/>
              <a:t>the</a:t>
            </a:r>
            <a:r>
              <a:rPr lang="cs-CZ" dirty="0"/>
              <a:t> CNS in MS </a:t>
            </a:r>
            <a:r>
              <a:rPr lang="cs-CZ" dirty="0" err="1"/>
              <a:t>documented</a:t>
            </a:r>
            <a:r>
              <a:rPr lang="cs-CZ" dirty="0"/>
              <a:t> by </a:t>
            </a:r>
            <a:r>
              <a:rPr lang="cs-CZ" dirty="0" err="1"/>
              <a:t>the</a:t>
            </a:r>
            <a:r>
              <a:rPr lang="cs-CZ" dirty="0"/>
              <a:t> </a:t>
            </a:r>
            <a:r>
              <a:rPr lang="cs-CZ" dirty="0" err="1"/>
              <a:t>upregulation</a:t>
            </a:r>
            <a:r>
              <a:rPr lang="cs-CZ" dirty="0"/>
              <a:t> </a:t>
            </a:r>
            <a:r>
              <a:rPr lang="cs-CZ" dirty="0" err="1"/>
              <a:t>of</a:t>
            </a:r>
            <a:r>
              <a:rPr lang="cs-CZ" dirty="0"/>
              <a:t> a long non-</a:t>
            </a:r>
            <a:r>
              <a:rPr lang="cs-CZ" dirty="0" err="1"/>
              <a:t>coding</a:t>
            </a:r>
            <a:r>
              <a:rPr lang="cs-CZ" dirty="0"/>
              <a:t> RNA.</a:t>
            </a:r>
          </a:p>
        </p:txBody>
      </p:sp>
      <p:sp>
        <p:nvSpPr>
          <p:cNvPr id="4" name="Zástupný symbol pro číslo snímku 3"/>
          <p:cNvSpPr>
            <a:spLocks noGrp="1"/>
          </p:cNvSpPr>
          <p:nvPr>
            <p:ph type="sldNum" sz="quarter" idx="5"/>
          </p:nvPr>
        </p:nvSpPr>
        <p:spPr/>
        <p:txBody>
          <a:bodyPr/>
          <a:lstStyle/>
          <a:p>
            <a:fld id="{8D61ECB9-0FD5-3D48-A2B2-3368A32AEA4C}" type="slidenum">
              <a:rPr lang="en-CZ" smtClean="0"/>
              <a:t>21</a:t>
            </a:fld>
            <a:endParaRPr lang="en-CZ"/>
          </a:p>
        </p:txBody>
      </p:sp>
    </p:spTree>
    <p:extLst>
      <p:ext uri="{BB962C8B-B14F-4D97-AF65-F5344CB8AC3E}">
        <p14:creationId xmlns:p14="http://schemas.microsoft.com/office/powerpoint/2010/main" val="37419839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a:extLst>
              <a:ext uri="{FF2B5EF4-FFF2-40B4-BE49-F238E27FC236}">
                <a16:creationId xmlns:a16="http://schemas.microsoft.com/office/drawing/2014/main" id="{FFF11C97-474E-F749-9B7E-A1AF5B1E21E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09638">
              <a:defRPr sz="3200">
                <a:solidFill>
                  <a:srgbClr val="FFFF00"/>
                </a:solidFill>
                <a:latin typeface="Times New Roman" panose="02020603050405020304" pitchFamily="18" charset="0"/>
                <a:ea typeface="ＭＳ Ｐゴシック" panose="020B0600070205080204" pitchFamily="34" charset="-128"/>
              </a:defRPr>
            </a:lvl1pPr>
            <a:lvl2pPr marL="742950" indent="-285750" defTabSz="909638">
              <a:defRPr sz="3200">
                <a:solidFill>
                  <a:srgbClr val="FFFF00"/>
                </a:solidFill>
                <a:latin typeface="Times New Roman" panose="02020603050405020304" pitchFamily="18" charset="0"/>
                <a:ea typeface="ＭＳ Ｐゴシック" panose="020B0600070205080204" pitchFamily="34" charset="-128"/>
              </a:defRPr>
            </a:lvl2pPr>
            <a:lvl3pPr marL="1143000" indent="-228600" defTabSz="909638">
              <a:defRPr sz="3200">
                <a:solidFill>
                  <a:srgbClr val="FFFF00"/>
                </a:solidFill>
                <a:latin typeface="Times New Roman" panose="02020603050405020304" pitchFamily="18" charset="0"/>
                <a:ea typeface="ＭＳ Ｐゴシック" panose="020B0600070205080204" pitchFamily="34" charset="-128"/>
              </a:defRPr>
            </a:lvl3pPr>
            <a:lvl4pPr marL="1600200" indent="-228600" defTabSz="909638">
              <a:defRPr sz="3200">
                <a:solidFill>
                  <a:srgbClr val="FFFF00"/>
                </a:solidFill>
                <a:latin typeface="Times New Roman" panose="02020603050405020304" pitchFamily="18" charset="0"/>
                <a:ea typeface="ＭＳ Ｐゴシック" panose="020B0600070205080204" pitchFamily="34" charset="-128"/>
              </a:defRPr>
            </a:lvl4pPr>
            <a:lvl5pPr marL="2057400" indent="-228600" defTabSz="909638">
              <a:defRPr sz="3200">
                <a:solidFill>
                  <a:srgbClr val="FFFF00"/>
                </a:solidFill>
                <a:latin typeface="Times New Roman" panose="02020603050405020304" pitchFamily="18" charset="0"/>
                <a:ea typeface="ＭＳ Ｐゴシック" panose="020B0600070205080204" pitchFamily="34" charset="-128"/>
              </a:defRPr>
            </a:lvl5pPr>
            <a:lvl6pPr marL="2514600" indent="-228600" defTabSz="909638" eaLnBrk="0" fontAlgn="base" hangingPunct="0">
              <a:spcBef>
                <a:spcPct val="0"/>
              </a:spcBef>
              <a:spcAft>
                <a:spcPct val="0"/>
              </a:spcAft>
              <a:defRPr sz="3200">
                <a:solidFill>
                  <a:srgbClr val="FFFF00"/>
                </a:solidFill>
                <a:latin typeface="Times New Roman" panose="02020603050405020304" pitchFamily="18" charset="0"/>
                <a:ea typeface="ＭＳ Ｐゴシック" panose="020B0600070205080204" pitchFamily="34" charset="-128"/>
              </a:defRPr>
            </a:lvl6pPr>
            <a:lvl7pPr marL="2971800" indent="-228600" defTabSz="909638" eaLnBrk="0" fontAlgn="base" hangingPunct="0">
              <a:spcBef>
                <a:spcPct val="0"/>
              </a:spcBef>
              <a:spcAft>
                <a:spcPct val="0"/>
              </a:spcAft>
              <a:defRPr sz="3200">
                <a:solidFill>
                  <a:srgbClr val="FFFF00"/>
                </a:solidFill>
                <a:latin typeface="Times New Roman" panose="02020603050405020304" pitchFamily="18" charset="0"/>
                <a:ea typeface="ＭＳ Ｐゴシック" panose="020B0600070205080204" pitchFamily="34" charset="-128"/>
              </a:defRPr>
            </a:lvl7pPr>
            <a:lvl8pPr marL="3429000" indent="-228600" defTabSz="909638" eaLnBrk="0" fontAlgn="base" hangingPunct="0">
              <a:spcBef>
                <a:spcPct val="0"/>
              </a:spcBef>
              <a:spcAft>
                <a:spcPct val="0"/>
              </a:spcAft>
              <a:defRPr sz="3200">
                <a:solidFill>
                  <a:srgbClr val="FFFF00"/>
                </a:solidFill>
                <a:latin typeface="Times New Roman" panose="02020603050405020304" pitchFamily="18" charset="0"/>
                <a:ea typeface="ＭＳ Ｐゴシック" panose="020B0600070205080204" pitchFamily="34" charset="-128"/>
              </a:defRPr>
            </a:lvl8pPr>
            <a:lvl9pPr marL="3886200" indent="-228600" defTabSz="909638" eaLnBrk="0" fontAlgn="base" hangingPunct="0">
              <a:spcBef>
                <a:spcPct val="0"/>
              </a:spcBef>
              <a:spcAft>
                <a:spcPct val="0"/>
              </a:spcAft>
              <a:defRPr sz="3200">
                <a:solidFill>
                  <a:srgbClr val="FFFF00"/>
                </a:solidFill>
                <a:latin typeface="Times New Roman" panose="02020603050405020304" pitchFamily="18" charset="0"/>
                <a:ea typeface="ＭＳ Ｐゴシック" panose="020B0600070205080204" pitchFamily="34" charset="-128"/>
              </a:defRPr>
            </a:lvl9pPr>
          </a:lstStyle>
          <a:p>
            <a:fld id="{FE35937B-29B2-9544-9117-9A9F4342493C}" type="slidenum">
              <a:rPr lang="cs-CZ" altLang="cs-CZ" sz="1200" smtClean="0">
                <a:solidFill>
                  <a:schemeClr val="tx1"/>
                </a:solidFill>
                <a:latin typeface="Arial" panose="020B0604020202020204" pitchFamily="34" charset="0"/>
              </a:rPr>
              <a:pPr/>
              <a:t>22</a:t>
            </a:fld>
            <a:endParaRPr lang="cs-CZ" altLang="cs-CZ" sz="1200">
              <a:solidFill>
                <a:schemeClr val="tx1"/>
              </a:solidFill>
              <a:latin typeface="Arial" panose="020B0604020202020204" pitchFamily="34" charset="0"/>
            </a:endParaRPr>
          </a:p>
        </p:txBody>
      </p:sp>
      <p:sp>
        <p:nvSpPr>
          <p:cNvPr id="80898" name="Rectangle 2">
            <a:extLst>
              <a:ext uri="{FF2B5EF4-FFF2-40B4-BE49-F238E27FC236}">
                <a16:creationId xmlns:a16="http://schemas.microsoft.com/office/drawing/2014/main" id="{2AC15D55-6C82-F74E-9875-267301A42B15}"/>
              </a:ext>
            </a:extLst>
          </p:cNvPr>
          <p:cNvSpPr>
            <a:spLocks noGrp="1" noRot="1" noChangeAspect="1" noChangeArrowheads="1" noTextEdit="1"/>
          </p:cNvSpPr>
          <p:nvPr>
            <p:ph type="sldImg"/>
          </p:nvPr>
        </p:nvSpPr>
        <p:spPr>
          <a:ln/>
        </p:spPr>
      </p:sp>
      <p:sp>
        <p:nvSpPr>
          <p:cNvPr id="80899" name="Rectangle 3">
            <a:extLst>
              <a:ext uri="{FF2B5EF4-FFF2-40B4-BE49-F238E27FC236}">
                <a16:creationId xmlns:a16="http://schemas.microsoft.com/office/drawing/2014/main" id="{C4C17E16-4CA3-7446-B417-8D2479E6CBF5}"/>
              </a:ext>
            </a:extLst>
          </p:cNvPr>
          <p:cNvSpPr>
            <a:spLocks noGrp="1" noChangeArrowheads="1"/>
          </p:cNvSpPr>
          <p:nvPr>
            <p:ph type="body" idx="1"/>
          </p:nvPr>
        </p:nvSpPr>
        <p:spPr>
          <a:xfrm>
            <a:off x="898525" y="4691063"/>
            <a:ext cx="4945063" cy="4443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222222"/>
                </a:solidFill>
                <a:effectLst/>
                <a:latin typeface="Times New Roman" panose="02020603050405020304" pitchFamily="18" charset="0"/>
                <a:ea typeface="Times New Roman" panose="02020603050405020304" pitchFamily="18" charset="0"/>
                <a:cs typeface="Arial" panose="020B0604020202020204" pitchFamily="34" charset="0"/>
              </a:rPr>
              <a:t>The central nervous system is plastic and can adapt to changing conditions of the internal and external environment. As a result, adaptive changes may occur that contribute to functional recovery. These changes can occur spontaneously or can be supported by physiotherapy.</a:t>
            </a:r>
            <a:endParaRPr lang="en-CZ" sz="1800" dirty="0"/>
          </a:p>
        </p:txBody>
      </p:sp>
    </p:spTree>
    <p:extLst>
      <p:ext uri="{BB962C8B-B14F-4D97-AF65-F5344CB8AC3E}">
        <p14:creationId xmlns:p14="http://schemas.microsoft.com/office/powerpoint/2010/main" val="39066252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sz="1800" dirty="0">
                <a:solidFill>
                  <a:srgbClr val="222222"/>
                </a:solidFill>
                <a:effectLst/>
                <a:highlight>
                  <a:srgbClr val="FFFFFF"/>
                </a:highlight>
                <a:latin typeface="Times New Roman" panose="02020603050405020304" pitchFamily="18" charset="0"/>
                <a:ea typeface="Times New Roman" panose="02020603050405020304" pitchFamily="18" charset="0"/>
                <a:cs typeface="Arial" panose="020B0604020202020204" pitchFamily="34" charset="0"/>
              </a:rPr>
              <a:t>All 4 categories of physiotherapy interventions have the potential to make plastic and adaptation processes.</a:t>
            </a:r>
            <a:endParaRPr lang="cs-CZ"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D61ECB9-0FD5-3D48-A2B2-3368A32AEA4C}" type="slidenum">
              <a:rPr lang="en-CZ" smtClean="0"/>
              <a:t>23</a:t>
            </a:fld>
            <a:endParaRPr lang="en-CZ"/>
          </a:p>
        </p:txBody>
      </p:sp>
    </p:spTree>
    <p:extLst>
      <p:ext uri="{BB962C8B-B14F-4D97-AF65-F5344CB8AC3E}">
        <p14:creationId xmlns:p14="http://schemas.microsoft.com/office/powerpoint/2010/main" val="183965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sz="1800" dirty="0">
                <a:solidFill>
                  <a:srgbClr val="222222"/>
                </a:solidFill>
                <a:effectLst/>
                <a:highlight>
                  <a:srgbClr val="FFFFFF"/>
                </a:highlight>
                <a:latin typeface="Times New Roman" panose="02020603050405020304" pitchFamily="18" charset="0"/>
                <a:ea typeface="Times New Roman" panose="02020603050405020304" pitchFamily="18" charset="0"/>
                <a:cs typeface="Arial" panose="020B0604020202020204" pitchFamily="34" charset="0"/>
              </a:rPr>
              <a:t>In our work, we monitored the adaptability and plasticity of the central nervous system in connection with </a:t>
            </a:r>
            <a:r>
              <a:rPr lang="en-GB" sz="1800" dirty="0" err="1">
                <a:solidFill>
                  <a:srgbClr val="222222"/>
                </a:solidFill>
                <a:effectLst/>
                <a:highlight>
                  <a:srgbClr val="FFFFFF"/>
                </a:highlight>
                <a:latin typeface="Times New Roman" panose="02020603050405020304" pitchFamily="18" charset="0"/>
                <a:ea typeface="Times New Roman" panose="02020603050405020304" pitchFamily="18" charset="0"/>
                <a:cs typeface="Arial" panose="020B0604020202020204" pitchFamily="34" charset="0"/>
              </a:rPr>
              <a:t>neuroproprioceptive</a:t>
            </a:r>
            <a:r>
              <a:rPr lang="en-GB" sz="1800" dirty="0">
                <a:solidFill>
                  <a:srgbClr val="222222"/>
                </a:solidFill>
                <a:effectLst/>
                <a:highlight>
                  <a:srgbClr val="FFFFFF"/>
                </a:highlight>
                <a:latin typeface="Times New Roman" panose="02020603050405020304" pitchFamily="18" charset="0"/>
                <a:ea typeface="Times New Roman" panose="02020603050405020304" pitchFamily="18" charset="0"/>
                <a:cs typeface="Arial" panose="020B0604020202020204" pitchFamily="34" charset="0"/>
              </a:rPr>
              <a:t> “facilitation, inhibition”. We confirmed functional changes in the CNS using functional magnetic resonance: an improvement in interhemispheric cooperation and an increment in activation in the cerebellum.</a:t>
            </a:r>
            <a:endParaRPr lang="cs-CZ"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D61ECB9-0FD5-3D48-A2B2-3368A32AEA4C}" type="slidenum">
              <a:rPr lang="en-CZ" smtClean="0"/>
              <a:t>24</a:t>
            </a:fld>
            <a:endParaRPr lang="en-CZ"/>
          </a:p>
        </p:txBody>
      </p:sp>
    </p:spTree>
    <p:extLst>
      <p:ext uri="{BB962C8B-B14F-4D97-AF65-F5344CB8AC3E}">
        <p14:creationId xmlns:p14="http://schemas.microsoft.com/office/powerpoint/2010/main" val="3312879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sz="1800" dirty="0">
                <a:solidFill>
                  <a:srgbClr val="222222"/>
                </a:solidFill>
                <a:effectLst/>
                <a:highlight>
                  <a:srgbClr val="FFFFFF"/>
                </a:highlight>
                <a:latin typeface="Times New Roman" panose="02020603050405020304" pitchFamily="18" charset="0"/>
                <a:ea typeface="Times New Roman" panose="02020603050405020304" pitchFamily="18" charset="0"/>
                <a:cs typeface="Arial" panose="020B0604020202020204" pitchFamily="34" charset="0"/>
              </a:rPr>
              <a:t>In another work, structural changes in the brain using tractography were documented. After two months of ambulatory </a:t>
            </a:r>
            <a:r>
              <a:rPr lang="en-GB" sz="1800" dirty="0" err="1">
                <a:solidFill>
                  <a:srgbClr val="222222"/>
                </a:solidFill>
                <a:effectLst/>
                <a:highlight>
                  <a:srgbClr val="FFFFFF"/>
                </a:highlight>
                <a:latin typeface="Times New Roman" panose="02020603050405020304" pitchFamily="18" charset="0"/>
                <a:ea typeface="Times New Roman" panose="02020603050405020304" pitchFamily="18" charset="0"/>
                <a:cs typeface="Arial" panose="020B0604020202020204" pitchFamily="34" charset="0"/>
              </a:rPr>
              <a:t>neuroproprioceptive</a:t>
            </a:r>
            <a:r>
              <a:rPr lang="en-GB" sz="1800" dirty="0">
                <a:solidFill>
                  <a:srgbClr val="222222"/>
                </a:solidFill>
                <a:effectLst/>
                <a:highlight>
                  <a:srgbClr val="FFFFFF"/>
                </a:highlight>
                <a:latin typeface="Times New Roman" panose="02020603050405020304" pitchFamily="18" charset="0"/>
                <a:ea typeface="Times New Roman" panose="02020603050405020304" pitchFamily="18" charset="0"/>
                <a:cs typeface="Arial" panose="020B0604020202020204" pitchFamily="34" charset="0"/>
              </a:rPr>
              <a:t> “facilitation, inhibition” was shown that there is a decrement of radial diffusivity (remyelination?) and an increment of fractional anisotropy (improvement of white matter integrity?).</a:t>
            </a:r>
            <a:endParaRPr lang="cs-CZ"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D61ECB9-0FD5-3D48-A2B2-3368A32AEA4C}" type="slidenum">
              <a:rPr lang="en-CZ" smtClean="0"/>
              <a:t>25</a:t>
            </a:fld>
            <a:endParaRPr lang="en-CZ"/>
          </a:p>
        </p:txBody>
      </p:sp>
    </p:spTree>
    <p:extLst>
      <p:ext uri="{BB962C8B-B14F-4D97-AF65-F5344CB8AC3E}">
        <p14:creationId xmlns:p14="http://schemas.microsoft.com/office/powerpoint/2010/main" val="37013809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222222"/>
                </a:solidFill>
                <a:effectLst/>
                <a:highlight>
                  <a:srgbClr val="FFFFFF"/>
                </a:highlight>
                <a:latin typeface="Times New Roman" panose="02020603050405020304" pitchFamily="18" charset="0"/>
                <a:ea typeface="Times New Roman" panose="02020603050405020304" pitchFamily="18" charset="0"/>
                <a:cs typeface="Arial" panose="020B0604020202020204" pitchFamily="34" charset="0"/>
              </a:rPr>
              <a:t>If you are more interested in the issue of neurorehabilitation, look at the book, which is freely available on the website. I also thank for organizing the conference. Presentations from today, as well as from the entire workshop, can be found on the website. Thank you for your attention!</a:t>
            </a:r>
            <a:endParaRPr lang="cs-CZ" sz="1800" dirty="0">
              <a:effectLst/>
              <a:latin typeface="Times New Roman" panose="02020603050405020304" pitchFamily="18" charset="0"/>
              <a:ea typeface="Times New Roman" panose="02020603050405020304" pitchFamily="18" charset="0"/>
            </a:endParaRPr>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en-CZ" dirty="0"/>
          </a:p>
        </p:txBody>
      </p:sp>
      <p:sp>
        <p:nvSpPr>
          <p:cNvPr id="4" name="Slide Number Placeholder 3"/>
          <p:cNvSpPr>
            <a:spLocks noGrp="1"/>
          </p:cNvSpPr>
          <p:nvPr>
            <p:ph type="sldNum" sz="quarter" idx="5"/>
          </p:nvPr>
        </p:nvSpPr>
        <p:spPr/>
        <p:txBody>
          <a:bodyPr/>
          <a:lstStyle/>
          <a:p>
            <a:fld id="{8D61ECB9-0FD5-3D48-A2B2-3368A32AEA4C}" type="slidenum">
              <a:rPr lang="en-CZ" smtClean="0"/>
              <a:t>26</a:t>
            </a:fld>
            <a:endParaRPr lang="en-CZ"/>
          </a:p>
        </p:txBody>
      </p:sp>
    </p:spTree>
    <p:extLst>
      <p:ext uri="{BB962C8B-B14F-4D97-AF65-F5344CB8AC3E}">
        <p14:creationId xmlns:p14="http://schemas.microsoft.com/office/powerpoint/2010/main" val="2603645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imes New Roman" panose="02020603050405020304" pitchFamily="18" charset="0"/>
                <a:ea typeface="Times New Roman" panose="02020603050405020304" pitchFamily="18" charset="0"/>
              </a:rPr>
              <a:t>It causes acute or subacute neurological abnormalities, which are manifested by a wide range of clinical symptoms such as muscle weakness, spasticity, ataxia, tremors, balance disorders, fatigue and others. These lead to a whole range of complications and problems that negatively affect the quality of life.</a:t>
            </a:r>
            <a:endParaRPr lang="en-CZ" sz="1200">
              <a:effectLst/>
              <a:latin typeface="Times New Roman" panose="02020603050405020304" pitchFamily="18" charset="0"/>
              <a:ea typeface="Times New Roman" panose="02020603050405020304" pitchFamily="18" charset="0"/>
            </a:endParaRPr>
          </a:p>
          <a:p>
            <a:endParaRPr lang="en-CZ" sz="1200">
              <a:effectLst/>
              <a:latin typeface="Times New Roman" panose="02020603050405020304" pitchFamily="18" charset="0"/>
              <a:ea typeface="Times New Roman" panose="02020603050405020304" pitchFamily="18" charset="0"/>
            </a:endParaRPr>
          </a:p>
          <a:p>
            <a:endParaRPr lang="cs-CZ" dirty="0"/>
          </a:p>
          <a:p>
            <a:endParaRPr lang="cs-CZ" dirty="0"/>
          </a:p>
        </p:txBody>
      </p:sp>
      <p:sp>
        <p:nvSpPr>
          <p:cNvPr id="4" name="Zástupný symbol pro číslo snímku 3"/>
          <p:cNvSpPr>
            <a:spLocks noGrp="1"/>
          </p:cNvSpPr>
          <p:nvPr>
            <p:ph type="sldNum" sz="quarter" idx="5"/>
          </p:nvPr>
        </p:nvSpPr>
        <p:spPr/>
        <p:txBody>
          <a:bodyPr/>
          <a:lstStyle/>
          <a:p>
            <a:fld id="{8D61ECB9-0FD5-3D48-A2B2-3368A32AEA4C}" type="slidenum">
              <a:rPr lang="en-CZ" smtClean="0"/>
              <a:t>3</a:t>
            </a:fld>
            <a:endParaRPr lang="en-CZ"/>
          </a:p>
        </p:txBody>
      </p:sp>
    </p:spTree>
    <p:extLst>
      <p:ext uri="{BB962C8B-B14F-4D97-AF65-F5344CB8AC3E}">
        <p14:creationId xmlns:p14="http://schemas.microsoft.com/office/powerpoint/2010/main" val="3071939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New Roman" panose="02020603050405020304" pitchFamily="18" charset="0"/>
                <a:ea typeface="Times New Roman" panose="02020603050405020304" pitchFamily="18" charset="0"/>
              </a:rPr>
              <a:t>Due to disease modifying drugs, progression of MS slows down, which allows effective rehabilitation. </a:t>
            </a:r>
            <a:endParaRPr lang="en-CZ" sz="1800" dirty="0">
              <a:effectLst/>
              <a:latin typeface="Times New Roman" panose="02020603050405020304" pitchFamily="18" charset="0"/>
              <a:ea typeface="Times New Roman" panose="02020603050405020304" pitchFamily="18" charset="0"/>
            </a:endParaRPr>
          </a:p>
          <a:p>
            <a:endParaRPr lang="en-CZ" dirty="0"/>
          </a:p>
        </p:txBody>
      </p:sp>
      <p:sp>
        <p:nvSpPr>
          <p:cNvPr id="4" name="Slide Number Placeholder 3"/>
          <p:cNvSpPr>
            <a:spLocks noGrp="1"/>
          </p:cNvSpPr>
          <p:nvPr>
            <p:ph type="sldNum" sz="quarter" idx="5"/>
          </p:nvPr>
        </p:nvSpPr>
        <p:spPr/>
        <p:txBody>
          <a:bodyPr/>
          <a:lstStyle/>
          <a:p>
            <a:fld id="{8D61ECB9-0FD5-3D48-A2B2-3368A32AEA4C}" type="slidenum">
              <a:rPr lang="en-CZ" smtClean="0"/>
              <a:t>4</a:t>
            </a:fld>
            <a:endParaRPr lang="en-CZ"/>
          </a:p>
        </p:txBody>
      </p:sp>
    </p:spTree>
    <p:extLst>
      <p:ext uri="{BB962C8B-B14F-4D97-AF65-F5344CB8AC3E}">
        <p14:creationId xmlns:p14="http://schemas.microsoft.com/office/powerpoint/2010/main" val="400167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800" dirty="0">
                <a:effectLst/>
                <a:latin typeface="Times New Roman" panose="02020603050405020304" pitchFamily="18" charset="0"/>
                <a:ea typeface="Times New Roman" panose="02020603050405020304" pitchFamily="18" charset="0"/>
              </a:rPr>
              <a:t>In the initial stage of the disease, impaired functions can be restored thanks to plastic and adaptive processes of the CNS. These can be supported by appropriate early rehabilitation. </a:t>
            </a:r>
            <a:endParaRPr lang="cs-CZ" sz="1800" dirty="0">
              <a:effectLst/>
              <a:latin typeface="Times New Roman" panose="02020603050405020304" pitchFamily="18" charset="0"/>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Our experience shows that people with an active approach benefit more from the comprehensive program (including group psychotherapy and individual physiotherapy - aerobic training, musculoskeletal treatment, and </a:t>
            </a:r>
            <a:r>
              <a:rPr lang="en-GB" sz="1800" dirty="0" err="1">
                <a:effectLst/>
                <a:latin typeface="Times New Roman" panose="02020603050405020304" pitchFamily="18" charset="0"/>
                <a:ea typeface="Times New Roman" panose="02020603050405020304" pitchFamily="18" charset="0"/>
              </a:rPr>
              <a:t>neuroporpioceptive</a:t>
            </a:r>
            <a:r>
              <a:rPr lang="en-GB" sz="1800" dirty="0">
                <a:effectLst/>
                <a:latin typeface="Times New Roman" panose="02020603050405020304" pitchFamily="18" charset="0"/>
                <a:ea typeface="Times New Roman" panose="02020603050405020304" pitchFamily="18" charset="0"/>
              </a:rPr>
              <a:t> “facilitation inhibition”) that improves physical fitness, reduces fatigue and improves life satisfaction with long-term benefit (at 12-month follow-up). Moreover, level of DHEA is released.</a:t>
            </a:r>
            <a:endParaRPr lang="cs-CZ" sz="1800" dirty="0">
              <a:effectLst/>
              <a:latin typeface="Times New Roman" panose="02020603050405020304" pitchFamily="18" charset="0"/>
              <a:ea typeface="Times New Roman" panose="02020603050405020304" pitchFamily="18" charset="0"/>
            </a:endParaRPr>
          </a:p>
        </p:txBody>
      </p:sp>
      <p:sp>
        <p:nvSpPr>
          <p:cNvPr id="4" name="Zástupný symbol pro číslo snímku 3"/>
          <p:cNvSpPr>
            <a:spLocks noGrp="1"/>
          </p:cNvSpPr>
          <p:nvPr>
            <p:ph type="sldNum" sz="quarter" idx="5"/>
          </p:nvPr>
        </p:nvSpPr>
        <p:spPr/>
        <p:txBody>
          <a:bodyPr/>
          <a:lstStyle/>
          <a:p>
            <a:fld id="{8D61ECB9-0FD5-3D48-A2B2-3368A32AEA4C}" type="slidenum">
              <a:rPr lang="en-CZ" smtClean="0"/>
              <a:t>5</a:t>
            </a:fld>
            <a:endParaRPr lang="en-CZ"/>
          </a:p>
        </p:txBody>
      </p:sp>
    </p:spTree>
    <p:extLst>
      <p:ext uri="{BB962C8B-B14F-4D97-AF65-F5344CB8AC3E}">
        <p14:creationId xmlns:p14="http://schemas.microsoft.com/office/powerpoint/2010/main" val="1300957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800" dirty="0">
                <a:effectLst/>
                <a:latin typeface="Times New Roman" panose="02020603050405020304" pitchFamily="18" charset="0"/>
                <a:ea typeface="Times New Roman" panose="02020603050405020304" pitchFamily="18" charset="0"/>
              </a:rPr>
              <a:t>Dehydroepiandrosterone is a steroid neurohormone that reduces inflammatory processes, modulates cellular immunity, has neuroprotective effects, improves cognitive functions, strengthens memory, and plays a role in myelination.</a:t>
            </a:r>
            <a:endParaRPr lang="cs-CZ" sz="1800" dirty="0">
              <a:effectLst/>
              <a:latin typeface="Times New Roman" panose="02020603050405020304" pitchFamily="18" charset="0"/>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It follows, that physiotherapy influences not only the nervous, but also the immune and endocrine systems, which slows down the progression of the disease.</a:t>
            </a:r>
            <a:endParaRPr lang="cs-CZ" sz="1800" dirty="0">
              <a:effectLst/>
              <a:latin typeface="Times New Roman" panose="02020603050405020304" pitchFamily="18" charset="0"/>
              <a:ea typeface="Times New Roman" panose="02020603050405020304" pitchFamily="18" charset="0"/>
            </a:endParaRPr>
          </a:p>
        </p:txBody>
      </p:sp>
      <p:sp>
        <p:nvSpPr>
          <p:cNvPr id="4" name="Zástupný symbol pro číslo snímku 3"/>
          <p:cNvSpPr>
            <a:spLocks noGrp="1"/>
          </p:cNvSpPr>
          <p:nvPr>
            <p:ph type="sldNum" sz="quarter" idx="5"/>
          </p:nvPr>
        </p:nvSpPr>
        <p:spPr/>
        <p:txBody>
          <a:bodyPr/>
          <a:lstStyle/>
          <a:p>
            <a:fld id="{8D61ECB9-0FD5-3D48-A2B2-3368A32AEA4C}" type="slidenum">
              <a:rPr lang="en-CZ" smtClean="0"/>
              <a:t>6</a:t>
            </a:fld>
            <a:endParaRPr lang="en-CZ"/>
          </a:p>
        </p:txBody>
      </p:sp>
    </p:spTree>
    <p:extLst>
      <p:ext uri="{BB962C8B-B14F-4D97-AF65-F5344CB8AC3E}">
        <p14:creationId xmlns:p14="http://schemas.microsoft.com/office/powerpoint/2010/main" val="3526732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New Roman" panose="02020603050405020304" pitchFamily="18" charset="0"/>
                <a:ea typeface="Times New Roman" panose="02020603050405020304" pitchFamily="18" charset="0"/>
              </a:rPr>
              <a:t>However, permanent neurological impairment often develops, which requires comprehensive, regular and long-term rehabilitation.</a:t>
            </a:r>
            <a:endParaRPr lang="en-CZ" dirty="0"/>
          </a:p>
        </p:txBody>
      </p:sp>
      <p:sp>
        <p:nvSpPr>
          <p:cNvPr id="4" name="Slide Number Placeholder 3"/>
          <p:cNvSpPr>
            <a:spLocks noGrp="1"/>
          </p:cNvSpPr>
          <p:nvPr>
            <p:ph type="sldNum" sz="quarter" idx="5"/>
          </p:nvPr>
        </p:nvSpPr>
        <p:spPr/>
        <p:txBody>
          <a:bodyPr/>
          <a:lstStyle/>
          <a:p>
            <a:fld id="{8D61ECB9-0FD5-3D48-A2B2-3368A32AEA4C}" type="slidenum">
              <a:rPr lang="en-CZ" smtClean="0"/>
              <a:t>7</a:t>
            </a:fld>
            <a:endParaRPr lang="en-CZ"/>
          </a:p>
        </p:txBody>
      </p:sp>
    </p:spTree>
    <p:extLst>
      <p:ext uri="{BB962C8B-B14F-4D97-AF65-F5344CB8AC3E}">
        <p14:creationId xmlns:p14="http://schemas.microsoft.com/office/powerpoint/2010/main" val="3728968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Times New Roman" panose="02020603050405020304" pitchFamily="18" charset="0"/>
                <a:ea typeface="Times New Roman" panose="02020603050405020304" pitchFamily="18" charset="0"/>
              </a:rPr>
              <a:t>Successful treatment depends on good organization. Although an interdisciplinary approach (where all team members work together) is recommended, from our survey follows that it is unfortunately not yet offered to everyone.</a:t>
            </a:r>
            <a:endParaRPr lang="cs-CZ"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D61ECB9-0FD5-3D48-A2B2-3368A32AEA4C}" type="slidenum">
              <a:rPr lang="en-CZ" smtClean="0"/>
              <a:t>8</a:t>
            </a:fld>
            <a:endParaRPr lang="en-CZ"/>
          </a:p>
        </p:txBody>
      </p:sp>
    </p:spTree>
    <p:extLst>
      <p:ext uri="{BB962C8B-B14F-4D97-AF65-F5344CB8AC3E}">
        <p14:creationId xmlns:p14="http://schemas.microsoft.com/office/powerpoint/2010/main" val="3962932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Times New Roman" panose="02020603050405020304" pitchFamily="18" charset="0"/>
                <a:ea typeface="Times New Roman" panose="02020603050405020304" pitchFamily="18" charset="0"/>
              </a:rPr>
              <a:t>Each member of the team should consider the problem from their own perspective in the context of comprehensive treatment. It is necessary to use appropriate instruments that have good psychometric properties. In physiotherapy, a lot of tests are used to assess mobility. In our research, it has been shown to be clinically more informative to examine long-distance walking tests rather than short-distance tests. It turns out to be more suitable, especially in people with moderate to severe motor deficits, to use self-rating scales (the MSWS - 12 questionnaire). </a:t>
            </a:r>
            <a:endParaRPr lang="cs-CZ"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D61ECB9-0FD5-3D48-A2B2-3368A32AEA4C}" type="slidenum">
              <a:rPr lang="en-CZ" smtClean="0"/>
              <a:t>9</a:t>
            </a:fld>
            <a:endParaRPr lang="en-CZ"/>
          </a:p>
        </p:txBody>
      </p:sp>
    </p:spTree>
    <p:extLst>
      <p:ext uri="{BB962C8B-B14F-4D97-AF65-F5344CB8AC3E}">
        <p14:creationId xmlns:p14="http://schemas.microsoft.com/office/powerpoint/2010/main" val="1614789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3B470-8E0D-D853-6538-B856B9E2391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CZ"/>
          </a:p>
        </p:txBody>
      </p:sp>
      <p:sp>
        <p:nvSpPr>
          <p:cNvPr id="3" name="Subtitle 2">
            <a:extLst>
              <a:ext uri="{FF2B5EF4-FFF2-40B4-BE49-F238E27FC236}">
                <a16:creationId xmlns:a16="http://schemas.microsoft.com/office/drawing/2014/main" id="{AE084F8C-E488-B9C4-DB81-948F8409BA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CZ"/>
          </a:p>
        </p:txBody>
      </p:sp>
      <p:sp>
        <p:nvSpPr>
          <p:cNvPr id="4" name="Date Placeholder 3">
            <a:extLst>
              <a:ext uri="{FF2B5EF4-FFF2-40B4-BE49-F238E27FC236}">
                <a16:creationId xmlns:a16="http://schemas.microsoft.com/office/drawing/2014/main" id="{124BEA42-2319-21F4-E387-9DF238861032}"/>
              </a:ext>
            </a:extLst>
          </p:cNvPr>
          <p:cNvSpPr>
            <a:spLocks noGrp="1"/>
          </p:cNvSpPr>
          <p:nvPr>
            <p:ph type="dt" sz="half" idx="10"/>
          </p:nvPr>
        </p:nvSpPr>
        <p:spPr/>
        <p:txBody>
          <a:bodyPr/>
          <a:lstStyle/>
          <a:p>
            <a:fld id="{1235BB21-7809-E84F-A40C-3A18ED2BB089}" type="datetime1">
              <a:rPr lang="cs-CZ" smtClean="0"/>
              <a:t>06.05.2024</a:t>
            </a:fld>
            <a:endParaRPr lang="en-CZ"/>
          </a:p>
        </p:txBody>
      </p:sp>
      <p:sp>
        <p:nvSpPr>
          <p:cNvPr id="5" name="Footer Placeholder 4">
            <a:extLst>
              <a:ext uri="{FF2B5EF4-FFF2-40B4-BE49-F238E27FC236}">
                <a16:creationId xmlns:a16="http://schemas.microsoft.com/office/drawing/2014/main" id="{18A80832-E931-06F2-A5B2-4796D2C647EF}"/>
              </a:ext>
            </a:extLst>
          </p:cNvPr>
          <p:cNvSpPr>
            <a:spLocks noGrp="1"/>
          </p:cNvSpPr>
          <p:nvPr>
            <p:ph type="ftr" sz="quarter" idx="11"/>
          </p:nvPr>
        </p:nvSpPr>
        <p:spPr/>
        <p:txBody>
          <a:bodyPr/>
          <a:lstStyle/>
          <a:p>
            <a:endParaRPr lang="en-CZ"/>
          </a:p>
        </p:txBody>
      </p:sp>
      <p:sp>
        <p:nvSpPr>
          <p:cNvPr id="6" name="Slide Number Placeholder 5">
            <a:extLst>
              <a:ext uri="{FF2B5EF4-FFF2-40B4-BE49-F238E27FC236}">
                <a16:creationId xmlns:a16="http://schemas.microsoft.com/office/drawing/2014/main" id="{BEC8BC44-3BE9-2332-FB72-69AC291062B8}"/>
              </a:ext>
            </a:extLst>
          </p:cNvPr>
          <p:cNvSpPr>
            <a:spLocks noGrp="1"/>
          </p:cNvSpPr>
          <p:nvPr>
            <p:ph type="sldNum" sz="quarter" idx="12"/>
          </p:nvPr>
        </p:nvSpPr>
        <p:spPr/>
        <p:txBody>
          <a:bodyPr/>
          <a:lstStyle/>
          <a:p>
            <a:fld id="{B0AA46BF-E388-9D41-883E-5BB9CB2639A9}" type="slidenum">
              <a:rPr lang="en-CZ" smtClean="0"/>
              <a:t>‹#›</a:t>
            </a:fld>
            <a:endParaRPr lang="en-CZ"/>
          </a:p>
        </p:txBody>
      </p:sp>
    </p:spTree>
    <p:extLst>
      <p:ext uri="{BB962C8B-B14F-4D97-AF65-F5344CB8AC3E}">
        <p14:creationId xmlns:p14="http://schemas.microsoft.com/office/powerpoint/2010/main" val="1286443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9F031-4CA6-5883-A98E-5DF8DAB2C7CA}"/>
              </a:ext>
            </a:extLst>
          </p:cNvPr>
          <p:cNvSpPr>
            <a:spLocks noGrp="1"/>
          </p:cNvSpPr>
          <p:nvPr>
            <p:ph type="title"/>
          </p:nvPr>
        </p:nvSpPr>
        <p:spPr/>
        <p:txBody>
          <a:bodyPr/>
          <a:lstStyle/>
          <a:p>
            <a:r>
              <a:rPr lang="en-GB"/>
              <a:t>Click to edit Master title style</a:t>
            </a:r>
            <a:endParaRPr lang="en-CZ"/>
          </a:p>
        </p:txBody>
      </p:sp>
      <p:sp>
        <p:nvSpPr>
          <p:cNvPr id="3" name="Vertical Text Placeholder 2">
            <a:extLst>
              <a:ext uri="{FF2B5EF4-FFF2-40B4-BE49-F238E27FC236}">
                <a16:creationId xmlns:a16="http://schemas.microsoft.com/office/drawing/2014/main" id="{3FCD210E-9899-1DA4-1D56-21E831C0935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4" name="Date Placeholder 3">
            <a:extLst>
              <a:ext uri="{FF2B5EF4-FFF2-40B4-BE49-F238E27FC236}">
                <a16:creationId xmlns:a16="http://schemas.microsoft.com/office/drawing/2014/main" id="{E2A942DE-0AE3-258F-D22E-812E35AD6951}"/>
              </a:ext>
            </a:extLst>
          </p:cNvPr>
          <p:cNvSpPr>
            <a:spLocks noGrp="1"/>
          </p:cNvSpPr>
          <p:nvPr>
            <p:ph type="dt" sz="half" idx="10"/>
          </p:nvPr>
        </p:nvSpPr>
        <p:spPr/>
        <p:txBody>
          <a:bodyPr/>
          <a:lstStyle/>
          <a:p>
            <a:fld id="{AD07155F-ED2D-F947-8779-8299203728AD}" type="datetime1">
              <a:rPr lang="cs-CZ" smtClean="0"/>
              <a:t>06.05.2024</a:t>
            </a:fld>
            <a:endParaRPr lang="en-CZ"/>
          </a:p>
        </p:txBody>
      </p:sp>
      <p:sp>
        <p:nvSpPr>
          <p:cNvPr id="5" name="Footer Placeholder 4">
            <a:extLst>
              <a:ext uri="{FF2B5EF4-FFF2-40B4-BE49-F238E27FC236}">
                <a16:creationId xmlns:a16="http://schemas.microsoft.com/office/drawing/2014/main" id="{44F01994-9972-E96A-894C-E623BB085280}"/>
              </a:ext>
            </a:extLst>
          </p:cNvPr>
          <p:cNvSpPr>
            <a:spLocks noGrp="1"/>
          </p:cNvSpPr>
          <p:nvPr>
            <p:ph type="ftr" sz="quarter" idx="11"/>
          </p:nvPr>
        </p:nvSpPr>
        <p:spPr/>
        <p:txBody>
          <a:bodyPr/>
          <a:lstStyle/>
          <a:p>
            <a:endParaRPr lang="en-CZ"/>
          </a:p>
        </p:txBody>
      </p:sp>
      <p:sp>
        <p:nvSpPr>
          <p:cNvPr id="6" name="Slide Number Placeholder 5">
            <a:extLst>
              <a:ext uri="{FF2B5EF4-FFF2-40B4-BE49-F238E27FC236}">
                <a16:creationId xmlns:a16="http://schemas.microsoft.com/office/drawing/2014/main" id="{B1642EF3-14EB-15E7-FCEB-36F168205C13}"/>
              </a:ext>
            </a:extLst>
          </p:cNvPr>
          <p:cNvSpPr>
            <a:spLocks noGrp="1"/>
          </p:cNvSpPr>
          <p:nvPr>
            <p:ph type="sldNum" sz="quarter" idx="12"/>
          </p:nvPr>
        </p:nvSpPr>
        <p:spPr/>
        <p:txBody>
          <a:bodyPr/>
          <a:lstStyle/>
          <a:p>
            <a:fld id="{B0AA46BF-E388-9D41-883E-5BB9CB2639A9}" type="slidenum">
              <a:rPr lang="en-CZ" smtClean="0"/>
              <a:t>‹#›</a:t>
            </a:fld>
            <a:endParaRPr lang="en-CZ"/>
          </a:p>
        </p:txBody>
      </p:sp>
    </p:spTree>
    <p:extLst>
      <p:ext uri="{BB962C8B-B14F-4D97-AF65-F5344CB8AC3E}">
        <p14:creationId xmlns:p14="http://schemas.microsoft.com/office/powerpoint/2010/main" val="2447511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F1965F-7AAE-C21A-7F2C-36C42C84787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CZ"/>
          </a:p>
        </p:txBody>
      </p:sp>
      <p:sp>
        <p:nvSpPr>
          <p:cNvPr id="3" name="Vertical Text Placeholder 2">
            <a:extLst>
              <a:ext uri="{FF2B5EF4-FFF2-40B4-BE49-F238E27FC236}">
                <a16:creationId xmlns:a16="http://schemas.microsoft.com/office/drawing/2014/main" id="{D22AB083-F9A2-DF87-0AF6-6CE25F9ED66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4" name="Date Placeholder 3">
            <a:extLst>
              <a:ext uri="{FF2B5EF4-FFF2-40B4-BE49-F238E27FC236}">
                <a16:creationId xmlns:a16="http://schemas.microsoft.com/office/drawing/2014/main" id="{47A4BF2E-BE24-03FB-C7E0-44C601C27DD5}"/>
              </a:ext>
            </a:extLst>
          </p:cNvPr>
          <p:cNvSpPr>
            <a:spLocks noGrp="1"/>
          </p:cNvSpPr>
          <p:nvPr>
            <p:ph type="dt" sz="half" idx="10"/>
          </p:nvPr>
        </p:nvSpPr>
        <p:spPr/>
        <p:txBody>
          <a:bodyPr/>
          <a:lstStyle/>
          <a:p>
            <a:fld id="{7E72F620-24ED-C149-95AE-D1385CB62C07}" type="datetime1">
              <a:rPr lang="cs-CZ" smtClean="0"/>
              <a:t>06.05.2024</a:t>
            </a:fld>
            <a:endParaRPr lang="en-CZ"/>
          </a:p>
        </p:txBody>
      </p:sp>
      <p:sp>
        <p:nvSpPr>
          <p:cNvPr id="5" name="Footer Placeholder 4">
            <a:extLst>
              <a:ext uri="{FF2B5EF4-FFF2-40B4-BE49-F238E27FC236}">
                <a16:creationId xmlns:a16="http://schemas.microsoft.com/office/drawing/2014/main" id="{298A88B8-8369-573D-8BB7-99A2E31F7F12}"/>
              </a:ext>
            </a:extLst>
          </p:cNvPr>
          <p:cNvSpPr>
            <a:spLocks noGrp="1"/>
          </p:cNvSpPr>
          <p:nvPr>
            <p:ph type="ftr" sz="quarter" idx="11"/>
          </p:nvPr>
        </p:nvSpPr>
        <p:spPr/>
        <p:txBody>
          <a:bodyPr/>
          <a:lstStyle/>
          <a:p>
            <a:endParaRPr lang="en-CZ"/>
          </a:p>
        </p:txBody>
      </p:sp>
      <p:sp>
        <p:nvSpPr>
          <p:cNvPr id="6" name="Slide Number Placeholder 5">
            <a:extLst>
              <a:ext uri="{FF2B5EF4-FFF2-40B4-BE49-F238E27FC236}">
                <a16:creationId xmlns:a16="http://schemas.microsoft.com/office/drawing/2014/main" id="{5C232D15-834A-D235-84C4-EFF49B337A7D}"/>
              </a:ext>
            </a:extLst>
          </p:cNvPr>
          <p:cNvSpPr>
            <a:spLocks noGrp="1"/>
          </p:cNvSpPr>
          <p:nvPr>
            <p:ph type="sldNum" sz="quarter" idx="12"/>
          </p:nvPr>
        </p:nvSpPr>
        <p:spPr/>
        <p:txBody>
          <a:bodyPr/>
          <a:lstStyle/>
          <a:p>
            <a:fld id="{B0AA46BF-E388-9D41-883E-5BB9CB2639A9}" type="slidenum">
              <a:rPr lang="en-CZ" smtClean="0"/>
              <a:t>‹#›</a:t>
            </a:fld>
            <a:endParaRPr lang="en-CZ"/>
          </a:p>
        </p:txBody>
      </p:sp>
    </p:spTree>
    <p:extLst>
      <p:ext uri="{BB962C8B-B14F-4D97-AF65-F5344CB8AC3E}">
        <p14:creationId xmlns:p14="http://schemas.microsoft.com/office/powerpoint/2010/main" val="1785845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011CB-FB17-0D3E-C0C4-99C03B0972F5}"/>
              </a:ext>
            </a:extLst>
          </p:cNvPr>
          <p:cNvSpPr>
            <a:spLocks noGrp="1"/>
          </p:cNvSpPr>
          <p:nvPr>
            <p:ph type="title"/>
          </p:nvPr>
        </p:nvSpPr>
        <p:spPr/>
        <p:txBody>
          <a:bodyPr/>
          <a:lstStyle/>
          <a:p>
            <a:r>
              <a:rPr lang="en-GB"/>
              <a:t>Click to edit Master title style</a:t>
            </a:r>
            <a:endParaRPr lang="en-CZ"/>
          </a:p>
        </p:txBody>
      </p:sp>
      <p:sp>
        <p:nvSpPr>
          <p:cNvPr id="3" name="Content Placeholder 2">
            <a:extLst>
              <a:ext uri="{FF2B5EF4-FFF2-40B4-BE49-F238E27FC236}">
                <a16:creationId xmlns:a16="http://schemas.microsoft.com/office/drawing/2014/main" id="{9890EFB2-B51C-7A5E-9966-DAC0974BC13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4" name="Date Placeholder 3">
            <a:extLst>
              <a:ext uri="{FF2B5EF4-FFF2-40B4-BE49-F238E27FC236}">
                <a16:creationId xmlns:a16="http://schemas.microsoft.com/office/drawing/2014/main" id="{528CD305-1047-8D11-4DA2-7287D93081C2}"/>
              </a:ext>
            </a:extLst>
          </p:cNvPr>
          <p:cNvSpPr>
            <a:spLocks noGrp="1"/>
          </p:cNvSpPr>
          <p:nvPr>
            <p:ph type="dt" sz="half" idx="10"/>
          </p:nvPr>
        </p:nvSpPr>
        <p:spPr/>
        <p:txBody>
          <a:bodyPr/>
          <a:lstStyle/>
          <a:p>
            <a:fld id="{CE0502F5-D660-E548-8066-03DC26F32FBC}" type="datetime1">
              <a:rPr lang="cs-CZ" smtClean="0"/>
              <a:t>06.05.2024</a:t>
            </a:fld>
            <a:endParaRPr lang="en-CZ"/>
          </a:p>
        </p:txBody>
      </p:sp>
      <p:sp>
        <p:nvSpPr>
          <p:cNvPr id="5" name="Footer Placeholder 4">
            <a:extLst>
              <a:ext uri="{FF2B5EF4-FFF2-40B4-BE49-F238E27FC236}">
                <a16:creationId xmlns:a16="http://schemas.microsoft.com/office/drawing/2014/main" id="{25A81A46-D67E-F87C-133B-29EB7C784413}"/>
              </a:ext>
            </a:extLst>
          </p:cNvPr>
          <p:cNvSpPr>
            <a:spLocks noGrp="1"/>
          </p:cNvSpPr>
          <p:nvPr>
            <p:ph type="ftr" sz="quarter" idx="11"/>
          </p:nvPr>
        </p:nvSpPr>
        <p:spPr/>
        <p:txBody>
          <a:bodyPr/>
          <a:lstStyle/>
          <a:p>
            <a:endParaRPr lang="en-CZ"/>
          </a:p>
        </p:txBody>
      </p:sp>
      <p:sp>
        <p:nvSpPr>
          <p:cNvPr id="6" name="Slide Number Placeholder 5">
            <a:extLst>
              <a:ext uri="{FF2B5EF4-FFF2-40B4-BE49-F238E27FC236}">
                <a16:creationId xmlns:a16="http://schemas.microsoft.com/office/drawing/2014/main" id="{F5809E00-7E1E-2440-4568-D4FADD021CE9}"/>
              </a:ext>
            </a:extLst>
          </p:cNvPr>
          <p:cNvSpPr>
            <a:spLocks noGrp="1"/>
          </p:cNvSpPr>
          <p:nvPr>
            <p:ph type="sldNum" sz="quarter" idx="12"/>
          </p:nvPr>
        </p:nvSpPr>
        <p:spPr/>
        <p:txBody>
          <a:bodyPr/>
          <a:lstStyle/>
          <a:p>
            <a:fld id="{B0AA46BF-E388-9D41-883E-5BB9CB2639A9}" type="slidenum">
              <a:rPr lang="en-CZ" smtClean="0"/>
              <a:t>‹#›</a:t>
            </a:fld>
            <a:endParaRPr lang="en-CZ"/>
          </a:p>
        </p:txBody>
      </p:sp>
    </p:spTree>
    <p:extLst>
      <p:ext uri="{BB962C8B-B14F-4D97-AF65-F5344CB8AC3E}">
        <p14:creationId xmlns:p14="http://schemas.microsoft.com/office/powerpoint/2010/main" val="758695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F72EC-D718-2E3B-B59E-F9A9DB04559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CZ"/>
          </a:p>
        </p:txBody>
      </p:sp>
      <p:sp>
        <p:nvSpPr>
          <p:cNvPr id="3" name="Text Placeholder 2">
            <a:extLst>
              <a:ext uri="{FF2B5EF4-FFF2-40B4-BE49-F238E27FC236}">
                <a16:creationId xmlns:a16="http://schemas.microsoft.com/office/drawing/2014/main" id="{7EB0F846-C7F3-DD28-F004-1D6532B072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4BF3E84-DC23-2AD7-DB35-D418789E1A7D}"/>
              </a:ext>
            </a:extLst>
          </p:cNvPr>
          <p:cNvSpPr>
            <a:spLocks noGrp="1"/>
          </p:cNvSpPr>
          <p:nvPr>
            <p:ph type="dt" sz="half" idx="10"/>
          </p:nvPr>
        </p:nvSpPr>
        <p:spPr/>
        <p:txBody>
          <a:bodyPr/>
          <a:lstStyle/>
          <a:p>
            <a:fld id="{5FD94DE6-419B-E740-8D2C-6C81E492D9DE}" type="datetime1">
              <a:rPr lang="cs-CZ" smtClean="0"/>
              <a:t>06.05.2024</a:t>
            </a:fld>
            <a:endParaRPr lang="en-CZ"/>
          </a:p>
        </p:txBody>
      </p:sp>
      <p:sp>
        <p:nvSpPr>
          <p:cNvPr id="5" name="Footer Placeholder 4">
            <a:extLst>
              <a:ext uri="{FF2B5EF4-FFF2-40B4-BE49-F238E27FC236}">
                <a16:creationId xmlns:a16="http://schemas.microsoft.com/office/drawing/2014/main" id="{1F776C6D-0BE9-14CB-3801-74D5C2915218}"/>
              </a:ext>
            </a:extLst>
          </p:cNvPr>
          <p:cNvSpPr>
            <a:spLocks noGrp="1"/>
          </p:cNvSpPr>
          <p:nvPr>
            <p:ph type="ftr" sz="quarter" idx="11"/>
          </p:nvPr>
        </p:nvSpPr>
        <p:spPr/>
        <p:txBody>
          <a:bodyPr/>
          <a:lstStyle/>
          <a:p>
            <a:endParaRPr lang="en-CZ"/>
          </a:p>
        </p:txBody>
      </p:sp>
      <p:sp>
        <p:nvSpPr>
          <p:cNvPr id="6" name="Slide Number Placeholder 5">
            <a:extLst>
              <a:ext uri="{FF2B5EF4-FFF2-40B4-BE49-F238E27FC236}">
                <a16:creationId xmlns:a16="http://schemas.microsoft.com/office/drawing/2014/main" id="{BC4E4CF7-499B-BDE0-0F88-382F9DA82996}"/>
              </a:ext>
            </a:extLst>
          </p:cNvPr>
          <p:cNvSpPr>
            <a:spLocks noGrp="1"/>
          </p:cNvSpPr>
          <p:nvPr>
            <p:ph type="sldNum" sz="quarter" idx="12"/>
          </p:nvPr>
        </p:nvSpPr>
        <p:spPr/>
        <p:txBody>
          <a:bodyPr/>
          <a:lstStyle/>
          <a:p>
            <a:fld id="{B0AA46BF-E388-9D41-883E-5BB9CB2639A9}" type="slidenum">
              <a:rPr lang="en-CZ" smtClean="0"/>
              <a:t>‹#›</a:t>
            </a:fld>
            <a:endParaRPr lang="en-CZ"/>
          </a:p>
        </p:txBody>
      </p:sp>
    </p:spTree>
    <p:extLst>
      <p:ext uri="{BB962C8B-B14F-4D97-AF65-F5344CB8AC3E}">
        <p14:creationId xmlns:p14="http://schemas.microsoft.com/office/powerpoint/2010/main" val="2466536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43580-D9AF-0CCD-A8DE-3021D5619006}"/>
              </a:ext>
            </a:extLst>
          </p:cNvPr>
          <p:cNvSpPr>
            <a:spLocks noGrp="1"/>
          </p:cNvSpPr>
          <p:nvPr>
            <p:ph type="title"/>
          </p:nvPr>
        </p:nvSpPr>
        <p:spPr/>
        <p:txBody>
          <a:bodyPr/>
          <a:lstStyle/>
          <a:p>
            <a:r>
              <a:rPr lang="en-GB"/>
              <a:t>Click to edit Master title style</a:t>
            </a:r>
            <a:endParaRPr lang="en-CZ"/>
          </a:p>
        </p:txBody>
      </p:sp>
      <p:sp>
        <p:nvSpPr>
          <p:cNvPr id="3" name="Content Placeholder 2">
            <a:extLst>
              <a:ext uri="{FF2B5EF4-FFF2-40B4-BE49-F238E27FC236}">
                <a16:creationId xmlns:a16="http://schemas.microsoft.com/office/drawing/2014/main" id="{AFF2D447-2CEA-EF43-B449-6062F37AFB5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4" name="Content Placeholder 3">
            <a:extLst>
              <a:ext uri="{FF2B5EF4-FFF2-40B4-BE49-F238E27FC236}">
                <a16:creationId xmlns:a16="http://schemas.microsoft.com/office/drawing/2014/main" id="{9CF9000A-BEB9-4192-743F-40ECAE8778A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5" name="Date Placeholder 4">
            <a:extLst>
              <a:ext uri="{FF2B5EF4-FFF2-40B4-BE49-F238E27FC236}">
                <a16:creationId xmlns:a16="http://schemas.microsoft.com/office/drawing/2014/main" id="{F49D58E0-9BD3-6275-4E26-5FEF438B818F}"/>
              </a:ext>
            </a:extLst>
          </p:cNvPr>
          <p:cNvSpPr>
            <a:spLocks noGrp="1"/>
          </p:cNvSpPr>
          <p:nvPr>
            <p:ph type="dt" sz="half" idx="10"/>
          </p:nvPr>
        </p:nvSpPr>
        <p:spPr/>
        <p:txBody>
          <a:bodyPr/>
          <a:lstStyle/>
          <a:p>
            <a:fld id="{A33007CD-7E79-484B-9820-DCA8B64AC183}" type="datetime1">
              <a:rPr lang="cs-CZ" smtClean="0"/>
              <a:t>06.05.2024</a:t>
            </a:fld>
            <a:endParaRPr lang="en-CZ"/>
          </a:p>
        </p:txBody>
      </p:sp>
      <p:sp>
        <p:nvSpPr>
          <p:cNvPr id="6" name="Footer Placeholder 5">
            <a:extLst>
              <a:ext uri="{FF2B5EF4-FFF2-40B4-BE49-F238E27FC236}">
                <a16:creationId xmlns:a16="http://schemas.microsoft.com/office/drawing/2014/main" id="{FA8203AC-BD4C-8A71-7552-5084A33E4802}"/>
              </a:ext>
            </a:extLst>
          </p:cNvPr>
          <p:cNvSpPr>
            <a:spLocks noGrp="1"/>
          </p:cNvSpPr>
          <p:nvPr>
            <p:ph type="ftr" sz="quarter" idx="11"/>
          </p:nvPr>
        </p:nvSpPr>
        <p:spPr/>
        <p:txBody>
          <a:bodyPr/>
          <a:lstStyle/>
          <a:p>
            <a:endParaRPr lang="en-CZ"/>
          </a:p>
        </p:txBody>
      </p:sp>
      <p:sp>
        <p:nvSpPr>
          <p:cNvPr id="7" name="Slide Number Placeholder 6">
            <a:extLst>
              <a:ext uri="{FF2B5EF4-FFF2-40B4-BE49-F238E27FC236}">
                <a16:creationId xmlns:a16="http://schemas.microsoft.com/office/drawing/2014/main" id="{6318A1E4-2576-26C8-3E08-D79DA9702A76}"/>
              </a:ext>
            </a:extLst>
          </p:cNvPr>
          <p:cNvSpPr>
            <a:spLocks noGrp="1"/>
          </p:cNvSpPr>
          <p:nvPr>
            <p:ph type="sldNum" sz="quarter" idx="12"/>
          </p:nvPr>
        </p:nvSpPr>
        <p:spPr/>
        <p:txBody>
          <a:bodyPr/>
          <a:lstStyle/>
          <a:p>
            <a:fld id="{B0AA46BF-E388-9D41-883E-5BB9CB2639A9}" type="slidenum">
              <a:rPr lang="en-CZ" smtClean="0"/>
              <a:t>‹#›</a:t>
            </a:fld>
            <a:endParaRPr lang="en-CZ"/>
          </a:p>
        </p:txBody>
      </p:sp>
    </p:spTree>
    <p:extLst>
      <p:ext uri="{BB962C8B-B14F-4D97-AF65-F5344CB8AC3E}">
        <p14:creationId xmlns:p14="http://schemas.microsoft.com/office/powerpoint/2010/main" val="1386780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3A840-0ABF-639B-B40F-C0D1C14CA872}"/>
              </a:ext>
            </a:extLst>
          </p:cNvPr>
          <p:cNvSpPr>
            <a:spLocks noGrp="1"/>
          </p:cNvSpPr>
          <p:nvPr>
            <p:ph type="title"/>
          </p:nvPr>
        </p:nvSpPr>
        <p:spPr>
          <a:xfrm>
            <a:off x="839788" y="365125"/>
            <a:ext cx="10515600" cy="1325563"/>
          </a:xfrm>
        </p:spPr>
        <p:txBody>
          <a:bodyPr/>
          <a:lstStyle/>
          <a:p>
            <a:r>
              <a:rPr lang="en-GB"/>
              <a:t>Click to edit Master title style</a:t>
            </a:r>
            <a:endParaRPr lang="en-CZ"/>
          </a:p>
        </p:txBody>
      </p:sp>
      <p:sp>
        <p:nvSpPr>
          <p:cNvPr id="3" name="Text Placeholder 2">
            <a:extLst>
              <a:ext uri="{FF2B5EF4-FFF2-40B4-BE49-F238E27FC236}">
                <a16:creationId xmlns:a16="http://schemas.microsoft.com/office/drawing/2014/main" id="{BC822B8F-BBEE-256F-C440-68D4C7B19E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8BED041-A201-760B-9DF5-948425BA6E4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5" name="Text Placeholder 4">
            <a:extLst>
              <a:ext uri="{FF2B5EF4-FFF2-40B4-BE49-F238E27FC236}">
                <a16:creationId xmlns:a16="http://schemas.microsoft.com/office/drawing/2014/main" id="{3F5414A0-7620-A5F9-DD1B-A41237C6B9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0EB9F1C-00B9-8D7B-815C-0C63EFB4DE3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7" name="Date Placeholder 6">
            <a:extLst>
              <a:ext uri="{FF2B5EF4-FFF2-40B4-BE49-F238E27FC236}">
                <a16:creationId xmlns:a16="http://schemas.microsoft.com/office/drawing/2014/main" id="{ABB9AEF0-8A2A-6011-E26B-D0203A3081C8}"/>
              </a:ext>
            </a:extLst>
          </p:cNvPr>
          <p:cNvSpPr>
            <a:spLocks noGrp="1"/>
          </p:cNvSpPr>
          <p:nvPr>
            <p:ph type="dt" sz="half" idx="10"/>
          </p:nvPr>
        </p:nvSpPr>
        <p:spPr/>
        <p:txBody>
          <a:bodyPr/>
          <a:lstStyle/>
          <a:p>
            <a:fld id="{4AEA5ECE-994C-3745-9AE8-C8BD43C7694B}" type="datetime1">
              <a:rPr lang="cs-CZ" smtClean="0"/>
              <a:t>06.05.2024</a:t>
            </a:fld>
            <a:endParaRPr lang="en-CZ"/>
          </a:p>
        </p:txBody>
      </p:sp>
      <p:sp>
        <p:nvSpPr>
          <p:cNvPr id="8" name="Footer Placeholder 7">
            <a:extLst>
              <a:ext uri="{FF2B5EF4-FFF2-40B4-BE49-F238E27FC236}">
                <a16:creationId xmlns:a16="http://schemas.microsoft.com/office/drawing/2014/main" id="{92DF7280-DC01-2154-9990-886C6834BBAD}"/>
              </a:ext>
            </a:extLst>
          </p:cNvPr>
          <p:cNvSpPr>
            <a:spLocks noGrp="1"/>
          </p:cNvSpPr>
          <p:nvPr>
            <p:ph type="ftr" sz="quarter" idx="11"/>
          </p:nvPr>
        </p:nvSpPr>
        <p:spPr/>
        <p:txBody>
          <a:bodyPr/>
          <a:lstStyle/>
          <a:p>
            <a:endParaRPr lang="en-CZ"/>
          </a:p>
        </p:txBody>
      </p:sp>
      <p:sp>
        <p:nvSpPr>
          <p:cNvPr id="9" name="Slide Number Placeholder 8">
            <a:extLst>
              <a:ext uri="{FF2B5EF4-FFF2-40B4-BE49-F238E27FC236}">
                <a16:creationId xmlns:a16="http://schemas.microsoft.com/office/drawing/2014/main" id="{E518CE63-F06A-F77D-08C9-5E8BB6385417}"/>
              </a:ext>
            </a:extLst>
          </p:cNvPr>
          <p:cNvSpPr>
            <a:spLocks noGrp="1"/>
          </p:cNvSpPr>
          <p:nvPr>
            <p:ph type="sldNum" sz="quarter" idx="12"/>
          </p:nvPr>
        </p:nvSpPr>
        <p:spPr/>
        <p:txBody>
          <a:bodyPr/>
          <a:lstStyle/>
          <a:p>
            <a:fld id="{B0AA46BF-E388-9D41-883E-5BB9CB2639A9}" type="slidenum">
              <a:rPr lang="en-CZ" smtClean="0"/>
              <a:t>‹#›</a:t>
            </a:fld>
            <a:endParaRPr lang="en-CZ"/>
          </a:p>
        </p:txBody>
      </p:sp>
    </p:spTree>
    <p:extLst>
      <p:ext uri="{BB962C8B-B14F-4D97-AF65-F5344CB8AC3E}">
        <p14:creationId xmlns:p14="http://schemas.microsoft.com/office/powerpoint/2010/main" val="3060386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04D05-572C-EACD-268E-9A0536C103BA}"/>
              </a:ext>
            </a:extLst>
          </p:cNvPr>
          <p:cNvSpPr>
            <a:spLocks noGrp="1"/>
          </p:cNvSpPr>
          <p:nvPr>
            <p:ph type="title"/>
          </p:nvPr>
        </p:nvSpPr>
        <p:spPr/>
        <p:txBody>
          <a:bodyPr/>
          <a:lstStyle/>
          <a:p>
            <a:r>
              <a:rPr lang="en-GB"/>
              <a:t>Click to edit Master title style</a:t>
            </a:r>
            <a:endParaRPr lang="en-CZ"/>
          </a:p>
        </p:txBody>
      </p:sp>
      <p:sp>
        <p:nvSpPr>
          <p:cNvPr id="3" name="Date Placeholder 2">
            <a:extLst>
              <a:ext uri="{FF2B5EF4-FFF2-40B4-BE49-F238E27FC236}">
                <a16:creationId xmlns:a16="http://schemas.microsoft.com/office/drawing/2014/main" id="{8E400BCD-CF43-CE7F-180E-157E3ECD992D}"/>
              </a:ext>
            </a:extLst>
          </p:cNvPr>
          <p:cNvSpPr>
            <a:spLocks noGrp="1"/>
          </p:cNvSpPr>
          <p:nvPr>
            <p:ph type="dt" sz="half" idx="10"/>
          </p:nvPr>
        </p:nvSpPr>
        <p:spPr/>
        <p:txBody>
          <a:bodyPr/>
          <a:lstStyle/>
          <a:p>
            <a:fld id="{B270EBD8-2417-C34F-BF63-6840D7766038}" type="datetime1">
              <a:rPr lang="cs-CZ" smtClean="0"/>
              <a:t>06.05.2024</a:t>
            </a:fld>
            <a:endParaRPr lang="en-CZ"/>
          </a:p>
        </p:txBody>
      </p:sp>
      <p:sp>
        <p:nvSpPr>
          <p:cNvPr id="4" name="Footer Placeholder 3">
            <a:extLst>
              <a:ext uri="{FF2B5EF4-FFF2-40B4-BE49-F238E27FC236}">
                <a16:creationId xmlns:a16="http://schemas.microsoft.com/office/drawing/2014/main" id="{19EBA64B-B8BD-243B-BDAD-A4F9E624367A}"/>
              </a:ext>
            </a:extLst>
          </p:cNvPr>
          <p:cNvSpPr>
            <a:spLocks noGrp="1"/>
          </p:cNvSpPr>
          <p:nvPr>
            <p:ph type="ftr" sz="quarter" idx="11"/>
          </p:nvPr>
        </p:nvSpPr>
        <p:spPr/>
        <p:txBody>
          <a:bodyPr/>
          <a:lstStyle/>
          <a:p>
            <a:endParaRPr lang="en-CZ"/>
          </a:p>
        </p:txBody>
      </p:sp>
      <p:sp>
        <p:nvSpPr>
          <p:cNvPr id="5" name="Slide Number Placeholder 4">
            <a:extLst>
              <a:ext uri="{FF2B5EF4-FFF2-40B4-BE49-F238E27FC236}">
                <a16:creationId xmlns:a16="http://schemas.microsoft.com/office/drawing/2014/main" id="{E1FDAB0C-1AD0-D2A6-BFE8-83C2164F0B67}"/>
              </a:ext>
            </a:extLst>
          </p:cNvPr>
          <p:cNvSpPr>
            <a:spLocks noGrp="1"/>
          </p:cNvSpPr>
          <p:nvPr>
            <p:ph type="sldNum" sz="quarter" idx="12"/>
          </p:nvPr>
        </p:nvSpPr>
        <p:spPr/>
        <p:txBody>
          <a:bodyPr/>
          <a:lstStyle/>
          <a:p>
            <a:fld id="{B0AA46BF-E388-9D41-883E-5BB9CB2639A9}" type="slidenum">
              <a:rPr lang="en-CZ" smtClean="0"/>
              <a:t>‹#›</a:t>
            </a:fld>
            <a:endParaRPr lang="en-CZ"/>
          </a:p>
        </p:txBody>
      </p:sp>
    </p:spTree>
    <p:extLst>
      <p:ext uri="{BB962C8B-B14F-4D97-AF65-F5344CB8AC3E}">
        <p14:creationId xmlns:p14="http://schemas.microsoft.com/office/powerpoint/2010/main" val="1774385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C7DFB5-D291-5B27-5B94-B9A558DF00C2}"/>
              </a:ext>
            </a:extLst>
          </p:cNvPr>
          <p:cNvSpPr>
            <a:spLocks noGrp="1"/>
          </p:cNvSpPr>
          <p:nvPr>
            <p:ph type="dt" sz="half" idx="10"/>
          </p:nvPr>
        </p:nvSpPr>
        <p:spPr/>
        <p:txBody>
          <a:bodyPr/>
          <a:lstStyle/>
          <a:p>
            <a:fld id="{3FFD84C0-E5E4-6444-A44E-F39964C418C4}" type="datetime1">
              <a:rPr lang="cs-CZ" smtClean="0"/>
              <a:t>06.05.2024</a:t>
            </a:fld>
            <a:endParaRPr lang="en-CZ"/>
          </a:p>
        </p:txBody>
      </p:sp>
      <p:sp>
        <p:nvSpPr>
          <p:cNvPr id="3" name="Footer Placeholder 2">
            <a:extLst>
              <a:ext uri="{FF2B5EF4-FFF2-40B4-BE49-F238E27FC236}">
                <a16:creationId xmlns:a16="http://schemas.microsoft.com/office/drawing/2014/main" id="{AFEDE986-B49F-F879-9594-C4624053E5E4}"/>
              </a:ext>
            </a:extLst>
          </p:cNvPr>
          <p:cNvSpPr>
            <a:spLocks noGrp="1"/>
          </p:cNvSpPr>
          <p:nvPr>
            <p:ph type="ftr" sz="quarter" idx="11"/>
          </p:nvPr>
        </p:nvSpPr>
        <p:spPr/>
        <p:txBody>
          <a:bodyPr/>
          <a:lstStyle/>
          <a:p>
            <a:endParaRPr lang="en-CZ"/>
          </a:p>
        </p:txBody>
      </p:sp>
      <p:sp>
        <p:nvSpPr>
          <p:cNvPr id="4" name="Slide Number Placeholder 3">
            <a:extLst>
              <a:ext uri="{FF2B5EF4-FFF2-40B4-BE49-F238E27FC236}">
                <a16:creationId xmlns:a16="http://schemas.microsoft.com/office/drawing/2014/main" id="{151BF2D0-C6FE-DEFC-3272-BB5958E48C19}"/>
              </a:ext>
            </a:extLst>
          </p:cNvPr>
          <p:cNvSpPr>
            <a:spLocks noGrp="1"/>
          </p:cNvSpPr>
          <p:nvPr>
            <p:ph type="sldNum" sz="quarter" idx="12"/>
          </p:nvPr>
        </p:nvSpPr>
        <p:spPr/>
        <p:txBody>
          <a:bodyPr/>
          <a:lstStyle/>
          <a:p>
            <a:fld id="{B0AA46BF-E388-9D41-883E-5BB9CB2639A9}" type="slidenum">
              <a:rPr lang="en-CZ" smtClean="0"/>
              <a:t>‹#›</a:t>
            </a:fld>
            <a:endParaRPr lang="en-CZ"/>
          </a:p>
        </p:txBody>
      </p:sp>
    </p:spTree>
    <p:extLst>
      <p:ext uri="{BB962C8B-B14F-4D97-AF65-F5344CB8AC3E}">
        <p14:creationId xmlns:p14="http://schemas.microsoft.com/office/powerpoint/2010/main" val="2626899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8C888-AEAE-D2CE-B632-9045030005B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CZ"/>
          </a:p>
        </p:txBody>
      </p:sp>
      <p:sp>
        <p:nvSpPr>
          <p:cNvPr id="3" name="Content Placeholder 2">
            <a:extLst>
              <a:ext uri="{FF2B5EF4-FFF2-40B4-BE49-F238E27FC236}">
                <a16:creationId xmlns:a16="http://schemas.microsoft.com/office/drawing/2014/main" id="{CB24FFA6-2B88-146B-9692-CCB0F5C9DF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4" name="Text Placeholder 3">
            <a:extLst>
              <a:ext uri="{FF2B5EF4-FFF2-40B4-BE49-F238E27FC236}">
                <a16:creationId xmlns:a16="http://schemas.microsoft.com/office/drawing/2014/main" id="{86046838-685F-A26C-1051-DFE9734829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6C7306D-2BE0-D4A5-A356-CEAEF0F65CD4}"/>
              </a:ext>
            </a:extLst>
          </p:cNvPr>
          <p:cNvSpPr>
            <a:spLocks noGrp="1"/>
          </p:cNvSpPr>
          <p:nvPr>
            <p:ph type="dt" sz="half" idx="10"/>
          </p:nvPr>
        </p:nvSpPr>
        <p:spPr/>
        <p:txBody>
          <a:bodyPr/>
          <a:lstStyle/>
          <a:p>
            <a:fld id="{55785F51-A0F9-5244-B42A-3BE16E293C69}" type="datetime1">
              <a:rPr lang="cs-CZ" smtClean="0"/>
              <a:t>06.05.2024</a:t>
            </a:fld>
            <a:endParaRPr lang="en-CZ"/>
          </a:p>
        </p:txBody>
      </p:sp>
      <p:sp>
        <p:nvSpPr>
          <p:cNvPr id="6" name="Footer Placeholder 5">
            <a:extLst>
              <a:ext uri="{FF2B5EF4-FFF2-40B4-BE49-F238E27FC236}">
                <a16:creationId xmlns:a16="http://schemas.microsoft.com/office/drawing/2014/main" id="{5FD8DFC5-0110-87BD-499C-1DDE8AC6BE15}"/>
              </a:ext>
            </a:extLst>
          </p:cNvPr>
          <p:cNvSpPr>
            <a:spLocks noGrp="1"/>
          </p:cNvSpPr>
          <p:nvPr>
            <p:ph type="ftr" sz="quarter" idx="11"/>
          </p:nvPr>
        </p:nvSpPr>
        <p:spPr/>
        <p:txBody>
          <a:bodyPr/>
          <a:lstStyle/>
          <a:p>
            <a:endParaRPr lang="en-CZ"/>
          </a:p>
        </p:txBody>
      </p:sp>
      <p:sp>
        <p:nvSpPr>
          <p:cNvPr id="7" name="Slide Number Placeholder 6">
            <a:extLst>
              <a:ext uri="{FF2B5EF4-FFF2-40B4-BE49-F238E27FC236}">
                <a16:creationId xmlns:a16="http://schemas.microsoft.com/office/drawing/2014/main" id="{78C42FEC-7A3C-C0D9-FD98-2E75C9A6A881}"/>
              </a:ext>
            </a:extLst>
          </p:cNvPr>
          <p:cNvSpPr>
            <a:spLocks noGrp="1"/>
          </p:cNvSpPr>
          <p:nvPr>
            <p:ph type="sldNum" sz="quarter" idx="12"/>
          </p:nvPr>
        </p:nvSpPr>
        <p:spPr/>
        <p:txBody>
          <a:bodyPr/>
          <a:lstStyle/>
          <a:p>
            <a:fld id="{B0AA46BF-E388-9D41-883E-5BB9CB2639A9}" type="slidenum">
              <a:rPr lang="en-CZ" smtClean="0"/>
              <a:t>‹#›</a:t>
            </a:fld>
            <a:endParaRPr lang="en-CZ"/>
          </a:p>
        </p:txBody>
      </p:sp>
    </p:spTree>
    <p:extLst>
      <p:ext uri="{BB962C8B-B14F-4D97-AF65-F5344CB8AC3E}">
        <p14:creationId xmlns:p14="http://schemas.microsoft.com/office/powerpoint/2010/main" val="3104591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D607D-846C-349B-1CCC-4619D748332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CZ"/>
          </a:p>
        </p:txBody>
      </p:sp>
      <p:sp>
        <p:nvSpPr>
          <p:cNvPr id="3" name="Picture Placeholder 2">
            <a:extLst>
              <a:ext uri="{FF2B5EF4-FFF2-40B4-BE49-F238E27FC236}">
                <a16:creationId xmlns:a16="http://schemas.microsoft.com/office/drawing/2014/main" id="{21B67B6E-7112-7D25-C929-E7D2FF9877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Z"/>
          </a:p>
        </p:txBody>
      </p:sp>
      <p:sp>
        <p:nvSpPr>
          <p:cNvPr id="4" name="Text Placeholder 3">
            <a:extLst>
              <a:ext uri="{FF2B5EF4-FFF2-40B4-BE49-F238E27FC236}">
                <a16:creationId xmlns:a16="http://schemas.microsoft.com/office/drawing/2014/main" id="{4555BAE0-1D0A-8CA5-F738-B03A8FEF88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040F54C-5498-935C-5431-1EE9B91BB047}"/>
              </a:ext>
            </a:extLst>
          </p:cNvPr>
          <p:cNvSpPr>
            <a:spLocks noGrp="1"/>
          </p:cNvSpPr>
          <p:nvPr>
            <p:ph type="dt" sz="half" idx="10"/>
          </p:nvPr>
        </p:nvSpPr>
        <p:spPr/>
        <p:txBody>
          <a:bodyPr/>
          <a:lstStyle/>
          <a:p>
            <a:fld id="{BB4012EA-06A3-814C-B29A-319C3B3F61B6}" type="datetime1">
              <a:rPr lang="cs-CZ" smtClean="0"/>
              <a:t>06.05.2024</a:t>
            </a:fld>
            <a:endParaRPr lang="en-CZ"/>
          </a:p>
        </p:txBody>
      </p:sp>
      <p:sp>
        <p:nvSpPr>
          <p:cNvPr id="6" name="Footer Placeholder 5">
            <a:extLst>
              <a:ext uri="{FF2B5EF4-FFF2-40B4-BE49-F238E27FC236}">
                <a16:creationId xmlns:a16="http://schemas.microsoft.com/office/drawing/2014/main" id="{6139AFBD-AA49-95CC-323E-2FC1C86745E1}"/>
              </a:ext>
            </a:extLst>
          </p:cNvPr>
          <p:cNvSpPr>
            <a:spLocks noGrp="1"/>
          </p:cNvSpPr>
          <p:nvPr>
            <p:ph type="ftr" sz="quarter" idx="11"/>
          </p:nvPr>
        </p:nvSpPr>
        <p:spPr/>
        <p:txBody>
          <a:bodyPr/>
          <a:lstStyle/>
          <a:p>
            <a:endParaRPr lang="en-CZ"/>
          </a:p>
        </p:txBody>
      </p:sp>
      <p:sp>
        <p:nvSpPr>
          <p:cNvPr id="7" name="Slide Number Placeholder 6">
            <a:extLst>
              <a:ext uri="{FF2B5EF4-FFF2-40B4-BE49-F238E27FC236}">
                <a16:creationId xmlns:a16="http://schemas.microsoft.com/office/drawing/2014/main" id="{BC5F062D-5996-739A-E0C4-A886B097519B}"/>
              </a:ext>
            </a:extLst>
          </p:cNvPr>
          <p:cNvSpPr>
            <a:spLocks noGrp="1"/>
          </p:cNvSpPr>
          <p:nvPr>
            <p:ph type="sldNum" sz="quarter" idx="12"/>
          </p:nvPr>
        </p:nvSpPr>
        <p:spPr/>
        <p:txBody>
          <a:bodyPr/>
          <a:lstStyle/>
          <a:p>
            <a:fld id="{B0AA46BF-E388-9D41-883E-5BB9CB2639A9}" type="slidenum">
              <a:rPr lang="en-CZ" smtClean="0"/>
              <a:t>‹#›</a:t>
            </a:fld>
            <a:endParaRPr lang="en-CZ"/>
          </a:p>
        </p:txBody>
      </p:sp>
    </p:spTree>
    <p:extLst>
      <p:ext uri="{BB962C8B-B14F-4D97-AF65-F5344CB8AC3E}">
        <p14:creationId xmlns:p14="http://schemas.microsoft.com/office/powerpoint/2010/main" val="2671367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2247D9-35EA-68E7-6DCA-599DFF805D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CZ"/>
          </a:p>
        </p:txBody>
      </p:sp>
      <p:sp>
        <p:nvSpPr>
          <p:cNvPr id="3" name="Text Placeholder 2">
            <a:extLst>
              <a:ext uri="{FF2B5EF4-FFF2-40B4-BE49-F238E27FC236}">
                <a16:creationId xmlns:a16="http://schemas.microsoft.com/office/drawing/2014/main" id="{7542B4C7-4F56-B461-A017-EE7D2242B8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4" name="Date Placeholder 3">
            <a:extLst>
              <a:ext uri="{FF2B5EF4-FFF2-40B4-BE49-F238E27FC236}">
                <a16:creationId xmlns:a16="http://schemas.microsoft.com/office/drawing/2014/main" id="{4A72B8D9-9016-4503-8B77-B48DC13B4F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5220A9-73A1-5145-A0D7-2368D93FDEF5}" type="datetime1">
              <a:rPr lang="cs-CZ" smtClean="0"/>
              <a:t>06.05.2024</a:t>
            </a:fld>
            <a:endParaRPr lang="en-CZ"/>
          </a:p>
        </p:txBody>
      </p:sp>
      <p:sp>
        <p:nvSpPr>
          <p:cNvPr id="5" name="Footer Placeholder 4">
            <a:extLst>
              <a:ext uri="{FF2B5EF4-FFF2-40B4-BE49-F238E27FC236}">
                <a16:creationId xmlns:a16="http://schemas.microsoft.com/office/drawing/2014/main" id="{9BAF2755-8D5F-622C-EA36-472644D20D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Z"/>
          </a:p>
        </p:txBody>
      </p:sp>
      <p:sp>
        <p:nvSpPr>
          <p:cNvPr id="6" name="Slide Number Placeholder 5">
            <a:extLst>
              <a:ext uri="{FF2B5EF4-FFF2-40B4-BE49-F238E27FC236}">
                <a16:creationId xmlns:a16="http://schemas.microsoft.com/office/drawing/2014/main" id="{7FBC0EBD-121F-1126-1FEF-0CFB314526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AA46BF-E388-9D41-883E-5BB9CB2639A9}" type="slidenum">
              <a:rPr lang="en-CZ" smtClean="0"/>
              <a:t>‹#›</a:t>
            </a:fld>
            <a:endParaRPr lang="en-CZ"/>
          </a:p>
        </p:txBody>
      </p:sp>
    </p:spTree>
    <p:extLst>
      <p:ext uri="{BB962C8B-B14F-4D97-AF65-F5344CB8AC3E}">
        <p14:creationId xmlns:p14="http://schemas.microsoft.com/office/powerpoint/2010/main" val="5456504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35.jpe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0.png"/><Relationship Id="rId2" Type="http://schemas.openxmlformats.org/officeDocument/2006/relationships/video" Target="file:////Users/Kamila/Qsync/p&#345;edn&#225;&#353;ky/FNKV/RP1pozice(Conflicted%20copy%202014-11-06).avi" TargetMode="External"/><Relationship Id="rId1" Type="http://schemas.microsoft.com/office/2007/relationships/media" Target="file:////Users/Kamila/Qsync/p&#345;edn&#225;&#353;ky/FNKV/RP1pozice(Conflicted%20copy%202014-11-06).avi" TargetMode="Externa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44.png"/><Relationship Id="rId5" Type="http://schemas.openxmlformats.org/officeDocument/2006/relationships/diagramQuickStyle" Target="../diagrams/quickStyle1.xml"/><Relationship Id="rId10" Type="http://schemas.openxmlformats.org/officeDocument/2006/relationships/image" Target="../media/image43.jpg"/><Relationship Id="rId4" Type="http://schemas.openxmlformats.org/officeDocument/2006/relationships/diagramLayout" Target="../diagrams/layout1.xml"/><Relationship Id="rId9" Type="http://schemas.openxmlformats.org/officeDocument/2006/relationships/image" Target="../media/image42.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media" Target="../media/media3.mp4"/><Relationship Id="rId7" Type="http://schemas.openxmlformats.org/officeDocument/2006/relationships/image" Target="../media/image47.pn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notesSlide" Target="../notesSlides/notesSlide18.xml"/><Relationship Id="rId5" Type="http://schemas.openxmlformats.org/officeDocument/2006/relationships/slideLayout" Target="../slideLayouts/slideLayout2.xml"/><Relationship Id="rId4" Type="http://schemas.openxmlformats.org/officeDocument/2006/relationships/video" Target="../media/media3.mp4"/><Relationship Id="rId9"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Users/kamilarasova/Qsync/pr&#780;edna&#769;s&#780;ky/videa%20Terka/zasilka-MFR5YDVGVVEPKBNF/korekce%205.MOV" TargetMode="External"/><Relationship Id="rId1" Type="http://schemas.microsoft.com/office/2007/relationships/media" Target="file:////Users/kamilarasova/Qsync/pr&#780;edna&#769;s&#780;ky/videa%20Terka/zasilka-MFR5YDVGVVEPKBNF/korekce%205.MOV" TargetMode="Externa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3.jpg"/><Relationship Id="rId4" Type="http://schemas.openxmlformats.org/officeDocument/2006/relationships/image" Target="../media/image52.jpe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hyperlink" Target="https://itunes.apple.com/cz/book/neurorehabilitation-people-impaired-mobility-therapeutic/id1207772832"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16.jpe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F7E4E-45F8-2A13-25E7-5911658180CD}"/>
              </a:ext>
            </a:extLst>
          </p:cNvPr>
          <p:cNvSpPr>
            <a:spLocks noGrp="1"/>
          </p:cNvSpPr>
          <p:nvPr>
            <p:ph type="ctrTitle"/>
          </p:nvPr>
        </p:nvSpPr>
        <p:spPr>
          <a:xfrm>
            <a:off x="1523999" y="1122363"/>
            <a:ext cx="9402305" cy="2387600"/>
          </a:xfrm>
        </p:spPr>
        <p:txBody>
          <a:bodyPr>
            <a:normAutofit fontScale="90000"/>
          </a:bodyPr>
          <a:lstStyle/>
          <a:p>
            <a:r>
              <a:rPr lang="cs-CZ" b="1" dirty="0" err="1">
                <a:solidFill>
                  <a:schemeClr val="accent1"/>
                </a:solidFill>
              </a:rPr>
              <a:t>Neurorehabilitation</a:t>
            </a:r>
            <a:r>
              <a:rPr lang="cs-CZ" b="1" dirty="0">
                <a:solidFill>
                  <a:schemeClr val="accent1"/>
                </a:solidFill>
              </a:rPr>
              <a:t> in </a:t>
            </a:r>
            <a:r>
              <a:rPr lang="cs-CZ" b="1" dirty="0" err="1">
                <a:solidFill>
                  <a:schemeClr val="accent1"/>
                </a:solidFill>
              </a:rPr>
              <a:t>multiple</a:t>
            </a:r>
            <a:r>
              <a:rPr lang="cs-CZ" b="1" dirty="0">
                <a:solidFill>
                  <a:schemeClr val="accent1"/>
                </a:solidFill>
              </a:rPr>
              <a:t> </a:t>
            </a:r>
            <a:r>
              <a:rPr lang="cs-CZ" b="1" dirty="0" err="1">
                <a:solidFill>
                  <a:schemeClr val="accent1"/>
                </a:solidFill>
              </a:rPr>
              <a:t>sclerosis</a:t>
            </a:r>
            <a:br>
              <a:rPr lang="en-CZ" b="1" dirty="0">
                <a:solidFill>
                  <a:schemeClr val="accent1"/>
                </a:solidFill>
              </a:rPr>
            </a:br>
            <a:endParaRPr lang="en-CZ" b="1" dirty="0">
              <a:solidFill>
                <a:schemeClr val="accent1"/>
              </a:solidFill>
            </a:endParaRPr>
          </a:p>
        </p:txBody>
      </p:sp>
      <p:sp>
        <p:nvSpPr>
          <p:cNvPr id="3" name="Subtitle 2">
            <a:extLst>
              <a:ext uri="{FF2B5EF4-FFF2-40B4-BE49-F238E27FC236}">
                <a16:creationId xmlns:a16="http://schemas.microsoft.com/office/drawing/2014/main" id="{E1FAF8FC-A132-EDAC-F85B-C474C591CCEF}"/>
              </a:ext>
            </a:extLst>
          </p:cNvPr>
          <p:cNvSpPr>
            <a:spLocks noGrp="1"/>
          </p:cNvSpPr>
          <p:nvPr>
            <p:ph type="subTitle" idx="1"/>
          </p:nvPr>
        </p:nvSpPr>
        <p:spPr/>
        <p:txBody>
          <a:bodyPr/>
          <a:lstStyle/>
          <a:p>
            <a:r>
              <a:rPr lang="en-GB" b="1" dirty="0"/>
              <a:t>prof</a:t>
            </a:r>
            <a:r>
              <a:rPr lang="en-CZ" b="1" dirty="0"/>
              <a:t>. PhDr. Kamila Řasová, Ph.D.</a:t>
            </a:r>
          </a:p>
          <a:p>
            <a:r>
              <a:rPr lang="en-CZ" dirty="0"/>
              <a:t>Department of rehabilitation, 3. LF UK a FNKV</a:t>
            </a:r>
          </a:p>
          <a:p>
            <a:r>
              <a:rPr lang="en-CZ" dirty="0"/>
              <a:t>Department of revmatology and rehabilitation, 3. LF UK a FTN</a:t>
            </a:r>
          </a:p>
        </p:txBody>
      </p:sp>
      <p:pic>
        <p:nvPicPr>
          <p:cNvPr id="4" name="Picture 73" descr="3lf">
            <a:extLst>
              <a:ext uri="{FF2B5EF4-FFF2-40B4-BE49-F238E27FC236}">
                <a16:creationId xmlns:a16="http://schemas.microsoft.com/office/drawing/2014/main" id="{66E82734-ED9C-4C11-3BF7-0967274A8E31}"/>
              </a:ext>
            </a:extLst>
          </p:cNvPr>
          <p:cNvPicPr>
            <a:picLocks noChangeAspect="1" noChangeArrowheads="1"/>
          </p:cNvPicPr>
          <p:nvPr/>
        </p:nvPicPr>
        <p:blipFill>
          <a:blip r:embed="rId3" cstate="print"/>
          <a:srcRect/>
          <a:stretch>
            <a:fillRect/>
          </a:stretch>
        </p:blipFill>
        <p:spPr bwMode="auto">
          <a:xfrm>
            <a:off x="4442841" y="5583448"/>
            <a:ext cx="1219512" cy="1142348"/>
          </a:xfrm>
          <a:prstGeom prst="rect">
            <a:avLst/>
          </a:prstGeom>
          <a:noFill/>
          <a:ln w="9525">
            <a:noFill/>
            <a:miter lim="800000"/>
            <a:headEnd/>
            <a:tailEnd/>
          </a:ln>
        </p:spPr>
      </p:pic>
      <p:pic>
        <p:nvPicPr>
          <p:cNvPr id="5" name="Picture 1044" descr="fn_logo">
            <a:extLst>
              <a:ext uri="{FF2B5EF4-FFF2-40B4-BE49-F238E27FC236}">
                <a16:creationId xmlns:a16="http://schemas.microsoft.com/office/drawing/2014/main" id="{FE35A9F4-750E-F82F-5B9A-5C412784C92A}"/>
              </a:ext>
            </a:extLst>
          </p:cNvPr>
          <p:cNvPicPr>
            <a:picLocks noChangeAspect="1" noChangeArrowheads="1"/>
          </p:cNvPicPr>
          <p:nvPr/>
        </p:nvPicPr>
        <p:blipFill>
          <a:blip r:embed="rId4" cstate="print">
            <a:clrChange>
              <a:clrFrom>
                <a:srgbClr val="FBFEFF"/>
              </a:clrFrom>
              <a:clrTo>
                <a:srgbClr val="FBFEFF">
                  <a:alpha val="0"/>
                </a:srgbClr>
              </a:clrTo>
            </a:clrChange>
          </a:blip>
          <a:srcRect/>
          <a:stretch>
            <a:fillRect/>
          </a:stretch>
        </p:blipFill>
        <p:spPr bwMode="auto">
          <a:xfrm>
            <a:off x="5872846" y="5688220"/>
            <a:ext cx="1190742" cy="1081088"/>
          </a:xfrm>
          <a:prstGeom prst="rect">
            <a:avLst/>
          </a:prstGeom>
          <a:noFill/>
          <a:ln w="9525">
            <a:noFill/>
            <a:miter lim="800000"/>
            <a:headEnd/>
            <a:tailEnd/>
          </a:ln>
        </p:spPr>
      </p:pic>
      <p:pic>
        <p:nvPicPr>
          <p:cNvPr id="7" name="Picture 6">
            <a:extLst>
              <a:ext uri="{FF2B5EF4-FFF2-40B4-BE49-F238E27FC236}">
                <a16:creationId xmlns:a16="http://schemas.microsoft.com/office/drawing/2014/main" id="{44EC5273-4216-6C91-08C9-A3721D147F21}"/>
              </a:ext>
            </a:extLst>
          </p:cNvPr>
          <p:cNvPicPr>
            <a:picLocks noChangeAspect="1"/>
          </p:cNvPicPr>
          <p:nvPr/>
        </p:nvPicPr>
        <p:blipFill>
          <a:blip r:embed="rId5"/>
          <a:stretch>
            <a:fillRect/>
          </a:stretch>
        </p:blipFill>
        <p:spPr>
          <a:xfrm>
            <a:off x="7221307" y="5644709"/>
            <a:ext cx="1313139" cy="1081087"/>
          </a:xfrm>
          <a:prstGeom prst="rect">
            <a:avLst/>
          </a:prstGeom>
        </p:spPr>
      </p:pic>
      <p:sp>
        <p:nvSpPr>
          <p:cNvPr id="6" name="Slide Number Placeholder 5">
            <a:extLst>
              <a:ext uri="{FF2B5EF4-FFF2-40B4-BE49-F238E27FC236}">
                <a16:creationId xmlns:a16="http://schemas.microsoft.com/office/drawing/2014/main" id="{EE4C962A-D9DD-2F1A-9910-68E4F76C2A94}"/>
              </a:ext>
            </a:extLst>
          </p:cNvPr>
          <p:cNvSpPr>
            <a:spLocks noGrp="1"/>
          </p:cNvSpPr>
          <p:nvPr>
            <p:ph type="sldNum" sz="quarter" idx="12"/>
          </p:nvPr>
        </p:nvSpPr>
        <p:spPr/>
        <p:txBody>
          <a:bodyPr/>
          <a:lstStyle/>
          <a:p>
            <a:fld id="{B0AA46BF-E388-9D41-883E-5BB9CB2639A9}" type="slidenum">
              <a:rPr lang="en-CZ" smtClean="0"/>
              <a:t>1</a:t>
            </a:fld>
            <a:endParaRPr lang="en-CZ"/>
          </a:p>
        </p:txBody>
      </p:sp>
    </p:spTree>
    <p:extLst>
      <p:ext uri="{BB962C8B-B14F-4D97-AF65-F5344CB8AC3E}">
        <p14:creationId xmlns:p14="http://schemas.microsoft.com/office/powerpoint/2010/main" val="589600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9096" name="Rectangle 89095">
            <a:extLst>
              <a:ext uri="{FF2B5EF4-FFF2-40B4-BE49-F238E27FC236}">
                <a16:creationId xmlns:a16="http://schemas.microsoft.com/office/drawing/2014/main" id="{AAAE94E3-A7DB-4868-B1E3-E49703488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E5B1CA73-1E77-CAC5-79D2-D843E7DE8266}"/>
              </a:ext>
            </a:extLst>
          </p:cNvPr>
          <p:cNvSpPr>
            <a:spLocks noGrp="1"/>
          </p:cNvSpPr>
          <p:nvPr>
            <p:ph type="title"/>
          </p:nvPr>
        </p:nvSpPr>
        <p:spPr>
          <a:xfrm>
            <a:off x="589560" y="602790"/>
            <a:ext cx="5992294" cy="1128068"/>
          </a:xfrm>
        </p:spPr>
        <p:txBody>
          <a:bodyPr anchor="ctr">
            <a:normAutofit fontScale="90000"/>
          </a:bodyPr>
          <a:lstStyle/>
          <a:p>
            <a:pPr>
              <a:defRPr/>
            </a:pPr>
            <a:r>
              <a:rPr lang="en-GB" dirty="0"/>
              <a:t>The recommendations of the World Health Organization</a:t>
            </a:r>
            <a:r>
              <a:rPr lang="cs-CZ" dirty="0"/>
              <a:t> </a:t>
            </a:r>
            <a:endParaRPr lang="en-GB" dirty="0"/>
          </a:p>
        </p:txBody>
      </p:sp>
      <p:grpSp>
        <p:nvGrpSpPr>
          <p:cNvPr id="89107" name="Group 89097">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89109" name="Rectangle 89098">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110" name="Rectangle 89099">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111" name="Rectangle 89101">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090" name="Zástupný symbol pro obsah 2">
            <a:extLst>
              <a:ext uri="{FF2B5EF4-FFF2-40B4-BE49-F238E27FC236}">
                <a16:creationId xmlns:a16="http://schemas.microsoft.com/office/drawing/2014/main" id="{E88F2BC7-02EF-5822-2BA6-1B35CCCE65BE}"/>
              </a:ext>
            </a:extLst>
          </p:cNvPr>
          <p:cNvSpPr>
            <a:spLocks noGrp="1"/>
          </p:cNvSpPr>
          <p:nvPr>
            <p:ph idx="1"/>
          </p:nvPr>
        </p:nvSpPr>
        <p:spPr>
          <a:xfrm>
            <a:off x="590719" y="2330505"/>
            <a:ext cx="5278066" cy="3979585"/>
          </a:xfrm>
        </p:spPr>
        <p:txBody>
          <a:bodyPr anchor="ctr">
            <a:normAutofit/>
          </a:bodyPr>
          <a:lstStyle/>
          <a:p>
            <a:r>
              <a:rPr lang="en-US" altLang="cs-CZ" sz="2000" b="1" dirty="0">
                <a:latin typeface="Arial" panose="020B0604020202020204" pitchFamily="34" charset="0"/>
                <a:cs typeface="Arial" panose="020B0604020202020204" pitchFamily="34" charset="0"/>
              </a:rPr>
              <a:t>Identification of all aspects of the activity that the treated person wishes to achieve again</a:t>
            </a:r>
          </a:p>
          <a:p>
            <a:r>
              <a:rPr lang="en-US" altLang="cs-CZ" sz="2000" b="1" dirty="0">
                <a:latin typeface="Arial" panose="020B0604020202020204" pitchFamily="34" charset="0"/>
                <a:cs typeface="Arial" panose="020B0604020202020204" pitchFamily="34" charset="0"/>
              </a:rPr>
              <a:t>Return to original level of functional ability and normal daily activities</a:t>
            </a:r>
          </a:p>
          <a:p>
            <a:pPr marL="0" indent="0">
              <a:buNone/>
            </a:pPr>
            <a:endParaRPr lang="en-US" altLang="cs-CZ" sz="2000" b="1" dirty="0">
              <a:latin typeface="Arial" panose="020B0604020202020204" pitchFamily="34" charset="0"/>
              <a:cs typeface="Arial" panose="020B0604020202020204" pitchFamily="34" charset="0"/>
            </a:endParaRPr>
          </a:p>
          <a:p>
            <a:pPr marL="457200" lvl="1" indent="0">
              <a:buNone/>
            </a:pPr>
            <a:endParaRPr lang="en-US" altLang="cs-CZ" sz="160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a:p>
            <a:pPr marL="457200" lvl="1" indent="0">
              <a:buNone/>
            </a:pPr>
            <a:r>
              <a:rPr lang="en-US" altLang="cs-CZ" sz="2000" b="1"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The ICF categorical profile</a:t>
            </a:r>
            <a:endParaRPr lang="en-US" altLang="cs-CZ" sz="2000" b="1" dirty="0"/>
          </a:p>
          <a:p>
            <a:endParaRPr lang="en-GB" altLang="en-CZ" sz="2000" dirty="0"/>
          </a:p>
        </p:txBody>
      </p:sp>
      <p:sp>
        <p:nvSpPr>
          <p:cNvPr id="89112" name="Rectangle 89103">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106" name="Rectangle 89105">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091" name="Obrázek 3">
            <a:extLst>
              <a:ext uri="{FF2B5EF4-FFF2-40B4-BE49-F238E27FC236}">
                <a16:creationId xmlns:a16="http://schemas.microsoft.com/office/drawing/2014/main" id="{C3CEF37C-B7DD-A3E8-67AC-900381425C7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83423" y="546096"/>
            <a:ext cx="4397433" cy="180294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108" name="Rectangle 89107">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4">
            <a:extLst>
              <a:ext uri="{FF2B5EF4-FFF2-40B4-BE49-F238E27FC236}">
                <a16:creationId xmlns:a16="http://schemas.microsoft.com/office/drawing/2014/main" id="{5A8C0873-211E-7378-88BE-323404E4EA6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a:xfrm>
            <a:off x="7597705" y="2511846"/>
            <a:ext cx="3931604" cy="3833312"/>
          </a:xfrm>
          <a:prstGeom prst="rect">
            <a:avLst/>
          </a:prstGeom>
        </p:spPr>
      </p:pic>
      <p:sp>
        <p:nvSpPr>
          <p:cNvPr id="5" name="Right Arrow 4">
            <a:extLst>
              <a:ext uri="{FF2B5EF4-FFF2-40B4-BE49-F238E27FC236}">
                <a16:creationId xmlns:a16="http://schemas.microsoft.com/office/drawing/2014/main" id="{26A29FDE-A11A-6F8A-45D0-506DB1CE9365}"/>
              </a:ext>
            </a:extLst>
          </p:cNvPr>
          <p:cNvSpPr/>
          <p:nvPr/>
        </p:nvSpPr>
        <p:spPr>
          <a:xfrm>
            <a:off x="101544" y="5003035"/>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Z"/>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D226DFB-7E77-744D-CB0B-8963F2F2E5EB}"/>
              </a:ext>
            </a:extLst>
          </p:cNvPr>
          <p:cNvSpPr>
            <a:spLocks noGrp="1"/>
          </p:cNvSpPr>
          <p:nvPr>
            <p:ph type="sldNum" sz="quarter" idx="12"/>
          </p:nvPr>
        </p:nvSpPr>
        <p:spPr/>
        <p:txBody>
          <a:bodyPr/>
          <a:lstStyle/>
          <a:p>
            <a:fld id="{B0AA46BF-E388-9D41-883E-5BB9CB2639A9}" type="slidenum">
              <a:rPr lang="en-CZ" smtClean="0"/>
              <a:t>11</a:t>
            </a:fld>
            <a:endParaRPr lang="en-CZ"/>
          </a:p>
        </p:txBody>
      </p:sp>
      <p:pic>
        <p:nvPicPr>
          <p:cNvPr id="5" name="Picture 4">
            <a:extLst>
              <a:ext uri="{FF2B5EF4-FFF2-40B4-BE49-F238E27FC236}">
                <a16:creationId xmlns:a16="http://schemas.microsoft.com/office/drawing/2014/main" id="{46719641-B1DE-1E0B-F693-A7E6F2CA8D14}"/>
              </a:ext>
            </a:extLst>
          </p:cNvPr>
          <p:cNvPicPr>
            <a:picLocks noChangeAspect="1"/>
          </p:cNvPicPr>
          <p:nvPr/>
        </p:nvPicPr>
        <p:blipFill>
          <a:blip r:embed="rId3"/>
          <a:stretch>
            <a:fillRect/>
          </a:stretch>
        </p:blipFill>
        <p:spPr>
          <a:xfrm>
            <a:off x="-3475664" y="2026919"/>
            <a:ext cx="7255491" cy="4796347"/>
          </a:xfrm>
          <a:prstGeom prst="rect">
            <a:avLst/>
          </a:prstGeom>
        </p:spPr>
      </p:pic>
      <p:pic>
        <p:nvPicPr>
          <p:cNvPr id="3" name="Obrázek 2">
            <a:extLst>
              <a:ext uri="{FF2B5EF4-FFF2-40B4-BE49-F238E27FC236}">
                <a16:creationId xmlns:a16="http://schemas.microsoft.com/office/drawing/2014/main" id="{81C7ABEF-A415-D827-FB25-CF99E6A02F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606" y="191247"/>
            <a:ext cx="4253960" cy="1861394"/>
          </a:xfrm>
          <a:prstGeom prst="rect">
            <a:avLst/>
          </a:prstGeom>
          <a:noFill/>
          <a:ln>
            <a:noFill/>
          </a:ln>
          <a:effectLst>
            <a:outerShdw blurRad="50800" dist="50800" dir="21240000" sx="104000" sy="104000" algn="ctr" rotWithShape="0">
              <a:schemeClr val="bg2">
                <a:lumMod val="9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DA8DFDDD-D677-9A1D-0036-2A39FDE759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10153" y="2240280"/>
            <a:ext cx="8307139" cy="4236404"/>
          </a:xfrm>
          <a:prstGeom prst="rect">
            <a:avLst/>
          </a:prstGeom>
        </p:spPr>
      </p:pic>
      <p:pic>
        <p:nvPicPr>
          <p:cNvPr id="6" name="Obrázek 1">
            <a:extLst>
              <a:ext uri="{FF2B5EF4-FFF2-40B4-BE49-F238E27FC236}">
                <a16:creationId xmlns:a16="http://schemas.microsoft.com/office/drawing/2014/main" id="{B7A99E7A-ED82-B49D-B94B-1D8244FE7A1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16847" y="185148"/>
            <a:ext cx="4665174" cy="2055132"/>
          </a:xfrm>
          <a:prstGeom prst="rect">
            <a:avLst/>
          </a:prstGeom>
          <a:noFill/>
          <a:ln>
            <a:noFill/>
          </a:ln>
          <a:effectLst>
            <a:outerShdw blurRad="50800" dist="50800" dir="21240000" sx="104000" sy="104000" algn="ctr" rotWithShape="0">
              <a:schemeClr val="bg2">
                <a:lumMod val="9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0659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046881-9834-44B1-5091-E6973A645A72}"/>
              </a:ext>
            </a:extLst>
          </p:cNvPr>
          <p:cNvSpPr>
            <a:spLocks noGrp="1"/>
          </p:cNvSpPr>
          <p:nvPr>
            <p:ph type="title"/>
          </p:nvPr>
        </p:nvSpPr>
        <p:spPr/>
        <p:txBody>
          <a:bodyPr/>
          <a:lstStyle/>
          <a:p>
            <a:r>
              <a:rPr lang="en-CZ"/>
              <a:t>Physical activity (fitness, endurance, resistance)</a:t>
            </a:r>
            <a:endParaRPr lang="cs-CZ" dirty="0"/>
          </a:p>
        </p:txBody>
      </p:sp>
      <p:sp>
        <p:nvSpPr>
          <p:cNvPr id="3" name="Zástupný obsah 2">
            <a:extLst>
              <a:ext uri="{FF2B5EF4-FFF2-40B4-BE49-F238E27FC236}">
                <a16:creationId xmlns:a16="http://schemas.microsoft.com/office/drawing/2014/main" id="{CD6A3AD6-F23E-BB17-E3A5-79AEEA43C3B4}"/>
              </a:ext>
            </a:extLst>
          </p:cNvPr>
          <p:cNvSpPr>
            <a:spLocks noGrp="1"/>
          </p:cNvSpPr>
          <p:nvPr>
            <p:ph sz="half" idx="1"/>
          </p:nvPr>
        </p:nvSpPr>
        <p:spPr/>
        <p:txBody>
          <a:bodyPr>
            <a:normAutofit fontScale="85000" lnSpcReduction="20000"/>
          </a:bodyPr>
          <a:lstStyle/>
          <a:p>
            <a:r>
              <a:rPr lang="cs-CZ" dirty="0"/>
              <a:t>to do </a:t>
            </a:r>
            <a:r>
              <a:rPr lang="cs-CZ" dirty="0" err="1"/>
              <a:t>all</a:t>
            </a:r>
            <a:r>
              <a:rPr lang="cs-CZ" dirty="0"/>
              <a:t> </a:t>
            </a:r>
            <a:r>
              <a:rPr lang="cs-CZ" dirty="0" err="1"/>
              <a:t>activities</a:t>
            </a:r>
            <a:r>
              <a:rPr lang="cs-CZ" dirty="0"/>
              <a:t> </a:t>
            </a:r>
            <a:r>
              <a:rPr lang="cs-CZ" dirty="0" err="1"/>
              <a:t>until</a:t>
            </a:r>
            <a:r>
              <a:rPr lang="cs-CZ" dirty="0"/>
              <a:t> </a:t>
            </a:r>
            <a:r>
              <a:rPr lang="cs-CZ" dirty="0" err="1"/>
              <a:t>the</a:t>
            </a:r>
            <a:r>
              <a:rPr lang="cs-CZ" dirty="0"/>
              <a:t> </a:t>
            </a:r>
            <a:r>
              <a:rPr lang="cs-CZ" dirty="0" err="1"/>
              <a:t>first</a:t>
            </a:r>
            <a:r>
              <a:rPr lang="cs-CZ" dirty="0"/>
              <a:t> </a:t>
            </a:r>
            <a:r>
              <a:rPr lang="cs-CZ" dirty="0" err="1"/>
              <a:t>signs</a:t>
            </a:r>
            <a:r>
              <a:rPr lang="cs-CZ" dirty="0"/>
              <a:t> </a:t>
            </a:r>
            <a:r>
              <a:rPr lang="cs-CZ" dirty="0" err="1"/>
              <a:t>of</a:t>
            </a:r>
            <a:r>
              <a:rPr lang="cs-CZ" dirty="0"/>
              <a:t> </a:t>
            </a:r>
            <a:r>
              <a:rPr lang="cs-CZ" dirty="0" err="1"/>
              <a:t>fatigue</a:t>
            </a:r>
            <a:endParaRPr lang="cs-CZ" dirty="0"/>
          </a:p>
          <a:p>
            <a:endParaRPr lang="cs-CZ" dirty="0"/>
          </a:p>
          <a:p>
            <a:pPr lvl="0">
              <a:buFontTx/>
              <a:buNone/>
            </a:pPr>
            <a:r>
              <a:rPr lang="en-GB" altLang="cs-CZ" sz="2800" kern="1200" noProof="0" dirty="0">
                <a:solidFill>
                  <a:prstClr val="black">
                    <a:hueOff val="0"/>
                    <a:satOff val="0"/>
                    <a:lumOff val="0"/>
                    <a:alphaOff val="0"/>
                  </a:prstClr>
                </a:solidFill>
                <a:latin typeface="Calibri" panose="020F0502020204030204"/>
                <a:ea typeface="+mn-ea"/>
                <a:cs typeface="+mn-cs"/>
              </a:rPr>
              <a:t>Subjective symptom – it is not possible to quantify</a:t>
            </a:r>
            <a:endParaRPr lang="en-GB" sz="2800" kern="1200" noProof="0" dirty="0">
              <a:solidFill>
                <a:prstClr val="black">
                  <a:hueOff val="0"/>
                  <a:satOff val="0"/>
                  <a:lumOff val="0"/>
                  <a:alphaOff val="0"/>
                </a:prstClr>
              </a:solidFill>
              <a:latin typeface="Calibri" panose="020F0502020204030204"/>
              <a:ea typeface="+mn-ea"/>
              <a:cs typeface="+mn-cs"/>
            </a:endParaRPr>
          </a:p>
          <a:p>
            <a:pPr lvl="0">
              <a:buClr>
                <a:schemeClr val="accent1"/>
              </a:buClr>
              <a:buFont typeface="Arial" panose="020B0604020202020204" pitchFamily="34" charset="0"/>
              <a:buNone/>
            </a:pPr>
            <a:r>
              <a:rPr lang="en-GB" altLang="cs-CZ" sz="2800" kern="1200" noProof="0" dirty="0">
                <a:solidFill>
                  <a:prstClr val="black">
                    <a:hueOff val="0"/>
                    <a:satOff val="0"/>
                    <a:lumOff val="0"/>
                    <a:alphaOff val="0"/>
                  </a:prstClr>
                </a:solidFill>
                <a:latin typeface="Calibri" panose="020F0502020204030204"/>
                <a:ea typeface="+mn-ea"/>
                <a:cs typeface="+mn-cs"/>
              </a:rPr>
              <a:t>Chronic  - can bring some relevant information?</a:t>
            </a:r>
          </a:p>
          <a:p>
            <a:pPr lvl="0">
              <a:buClr>
                <a:schemeClr val="accent1"/>
              </a:buClr>
              <a:buFont typeface="Arial" panose="020B0604020202020204" pitchFamily="34" charset="0"/>
              <a:buNone/>
            </a:pPr>
            <a:r>
              <a:rPr lang="en-GB" altLang="cs-CZ" sz="2800" kern="1200" noProof="0" dirty="0">
                <a:solidFill>
                  <a:prstClr val="black">
                    <a:hueOff val="0"/>
                    <a:satOff val="0"/>
                    <a:lumOff val="0"/>
                    <a:alphaOff val="0"/>
                  </a:prstClr>
                </a:solidFill>
                <a:latin typeface="Calibri" panose="020F0502020204030204"/>
                <a:ea typeface="+mn-ea"/>
                <a:cs typeface="+mn-cs"/>
              </a:rPr>
              <a:t>Inactivity has negative impact</a:t>
            </a:r>
          </a:p>
          <a:p>
            <a:pPr lvl="0">
              <a:buClr>
                <a:schemeClr val="accent1"/>
              </a:buClr>
              <a:buFont typeface="Arial" panose="020B0604020202020204" pitchFamily="34" charset="0"/>
              <a:buChar char="•"/>
            </a:pPr>
            <a:endParaRPr lang="en-GB" altLang="cs-CZ" sz="900" kern="1200" noProof="0" dirty="0">
              <a:solidFill>
                <a:prstClr val="black">
                  <a:hueOff val="0"/>
                  <a:satOff val="0"/>
                  <a:lumOff val="0"/>
                  <a:alphaOff val="0"/>
                </a:prstClr>
              </a:solidFill>
              <a:latin typeface="Calibri" panose="020F0502020204030204"/>
              <a:ea typeface="+mn-ea"/>
              <a:cs typeface="+mn-cs"/>
            </a:endParaRPr>
          </a:p>
          <a:p>
            <a:pPr lvl="0">
              <a:buClr>
                <a:schemeClr val="accent1"/>
              </a:buClr>
              <a:buFont typeface="Arial" panose="020B0604020202020204" pitchFamily="34" charset="0"/>
              <a:buChar char="•"/>
            </a:pPr>
            <a:r>
              <a:rPr lang="en-GB" altLang="cs-CZ" sz="2000" kern="1200" noProof="0" dirty="0">
                <a:solidFill>
                  <a:srgbClr val="FF0000"/>
                </a:solidFill>
                <a:latin typeface="Calibri" panose="020F0502020204030204"/>
                <a:ea typeface="+mn-ea"/>
                <a:cs typeface="+mn-cs"/>
              </a:rPr>
              <a:t>Physiological fatigue</a:t>
            </a:r>
            <a:endParaRPr lang="en-GB" sz="2000" kern="1200" noProof="0" dirty="0">
              <a:solidFill>
                <a:srgbClr val="FF0000"/>
              </a:solidFill>
              <a:latin typeface="Calibri" panose="020F0502020204030204"/>
              <a:ea typeface="+mn-ea"/>
              <a:cs typeface="+mn-cs"/>
            </a:endParaRPr>
          </a:p>
          <a:p>
            <a:pPr lvl="0">
              <a:buClr>
                <a:schemeClr val="accent1"/>
              </a:buClr>
              <a:buFont typeface="Arial" panose="020B0604020202020204" pitchFamily="34" charset="0"/>
              <a:buChar char="•"/>
            </a:pPr>
            <a:r>
              <a:rPr lang="en-GB" altLang="cs-CZ" sz="2000" kern="1200" noProof="0" dirty="0">
                <a:solidFill>
                  <a:srgbClr val="FF0000"/>
                </a:solidFill>
                <a:latin typeface="Calibri" panose="020F0502020204030204"/>
                <a:ea typeface="+mn-ea"/>
                <a:cs typeface="+mn-cs"/>
              </a:rPr>
              <a:t>Neuromuscular fatigue</a:t>
            </a:r>
            <a:br>
              <a:rPr lang="en-GB" altLang="cs-CZ" sz="2000" kern="1200" noProof="0" dirty="0">
                <a:solidFill>
                  <a:prstClr val="black">
                    <a:hueOff val="0"/>
                    <a:satOff val="0"/>
                    <a:lumOff val="0"/>
                    <a:alphaOff val="0"/>
                  </a:prstClr>
                </a:solidFill>
                <a:latin typeface="Calibri" panose="020F0502020204030204"/>
                <a:ea typeface="+mn-ea"/>
                <a:cs typeface="+mn-cs"/>
              </a:rPr>
            </a:br>
            <a:r>
              <a:rPr lang="en-GB" altLang="cs-CZ" sz="2000" kern="1200" noProof="0" dirty="0">
                <a:solidFill>
                  <a:prstClr val="black">
                    <a:hueOff val="0"/>
                    <a:satOff val="0"/>
                    <a:lumOff val="0"/>
                    <a:alphaOff val="0"/>
                  </a:prstClr>
                </a:solidFill>
                <a:latin typeface="Calibri" panose="020F0502020204030204"/>
                <a:ea typeface="+mn-ea"/>
                <a:cs typeface="+mn-cs"/>
              </a:rPr>
              <a:t>  	x</a:t>
            </a:r>
          </a:p>
          <a:p>
            <a:pPr lvl="0">
              <a:buClr>
                <a:schemeClr val="accent1"/>
              </a:buClr>
            </a:pPr>
            <a:r>
              <a:rPr lang="en-GB" altLang="cs-CZ" sz="2000" kern="1200" noProof="0" dirty="0">
                <a:solidFill>
                  <a:prstClr val="black">
                    <a:hueOff val="0"/>
                    <a:satOff val="0"/>
                    <a:lumOff val="0"/>
                    <a:alphaOff val="0"/>
                  </a:prstClr>
                </a:solidFill>
                <a:latin typeface="Calibri" panose="020F0502020204030204"/>
                <a:ea typeface="+mn-ea"/>
                <a:cs typeface="+mn-cs"/>
              </a:rPr>
              <a:t>Fatigue accompany depression</a:t>
            </a:r>
          </a:p>
          <a:p>
            <a:pPr lvl="0">
              <a:buClr>
                <a:schemeClr val="accent1"/>
              </a:buClr>
            </a:pPr>
            <a:r>
              <a:rPr lang="en-GB" altLang="cs-CZ" sz="2000" kern="1200" noProof="0" dirty="0">
                <a:solidFill>
                  <a:prstClr val="black">
                    <a:hueOff val="0"/>
                    <a:satOff val="0"/>
                    <a:lumOff val="0"/>
                    <a:alphaOff val="0"/>
                  </a:prstClr>
                </a:solidFill>
                <a:latin typeface="Calibri" panose="020F0502020204030204"/>
                <a:ea typeface="+mn-ea"/>
                <a:cs typeface="+mn-cs"/>
              </a:rPr>
              <a:t>Tiredness </a:t>
            </a:r>
            <a:endParaRPr lang="en-GB" altLang="cs-CZ" sz="2000" kern="1200" noProof="0" dirty="0">
              <a:solidFill>
                <a:prstClr val="black">
                  <a:hueOff val="0"/>
                  <a:satOff val="0"/>
                  <a:lumOff val="0"/>
                  <a:alphaOff val="0"/>
                </a:prstClr>
              </a:solidFill>
              <a:highlight>
                <a:srgbClr val="FFFF00"/>
              </a:highlight>
              <a:latin typeface="Calibri" panose="020F0502020204030204"/>
              <a:ea typeface="+mn-ea"/>
              <a:cs typeface="+mn-cs"/>
            </a:endParaRPr>
          </a:p>
          <a:p>
            <a:endParaRPr lang="cs-CZ" dirty="0"/>
          </a:p>
        </p:txBody>
      </p:sp>
      <p:sp>
        <p:nvSpPr>
          <p:cNvPr id="4" name="Zástupný obsah 3">
            <a:extLst>
              <a:ext uri="{FF2B5EF4-FFF2-40B4-BE49-F238E27FC236}">
                <a16:creationId xmlns:a16="http://schemas.microsoft.com/office/drawing/2014/main" id="{1C9CABD5-38FA-2856-6B7D-63EC8E25A53D}"/>
              </a:ext>
            </a:extLst>
          </p:cNvPr>
          <p:cNvSpPr>
            <a:spLocks noGrp="1"/>
          </p:cNvSpPr>
          <p:nvPr>
            <p:ph sz="half" idx="2"/>
          </p:nvPr>
        </p:nvSpPr>
        <p:spPr/>
        <p:txBody>
          <a:bodyPr>
            <a:normAutofit fontScale="85000" lnSpcReduction="20000"/>
          </a:bodyPr>
          <a:lstStyle/>
          <a:p>
            <a:r>
              <a:rPr lang="cs-CZ" dirty="0" err="1">
                <a:solidFill>
                  <a:srgbClr val="FF0000"/>
                </a:solidFill>
              </a:rPr>
              <a:t>regular</a:t>
            </a:r>
            <a:r>
              <a:rPr lang="cs-CZ" dirty="0">
                <a:solidFill>
                  <a:srgbClr val="FF0000"/>
                </a:solidFill>
              </a:rPr>
              <a:t>, </a:t>
            </a:r>
            <a:r>
              <a:rPr lang="cs-CZ" dirty="0" err="1">
                <a:solidFill>
                  <a:srgbClr val="FF0000"/>
                </a:solidFill>
              </a:rPr>
              <a:t>correctly</a:t>
            </a:r>
            <a:r>
              <a:rPr lang="cs-CZ" dirty="0">
                <a:solidFill>
                  <a:srgbClr val="FF0000"/>
                </a:solidFill>
              </a:rPr>
              <a:t> </a:t>
            </a:r>
            <a:r>
              <a:rPr lang="cs-CZ" dirty="0" err="1">
                <a:solidFill>
                  <a:srgbClr val="FF0000"/>
                </a:solidFill>
              </a:rPr>
              <a:t>indicated</a:t>
            </a:r>
            <a:r>
              <a:rPr lang="cs-CZ" dirty="0">
                <a:solidFill>
                  <a:srgbClr val="FF0000"/>
                </a:solidFill>
              </a:rPr>
              <a:t> and </a:t>
            </a:r>
            <a:r>
              <a:rPr lang="cs-CZ" dirty="0" err="1">
                <a:solidFill>
                  <a:srgbClr val="FF0000"/>
                </a:solidFill>
              </a:rPr>
              <a:t>controlled</a:t>
            </a:r>
            <a:r>
              <a:rPr lang="cs-CZ" dirty="0">
                <a:solidFill>
                  <a:srgbClr val="FF0000"/>
                </a:solidFill>
              </a:rPr>
              <a:t> aerobic </a:t>
            </a:r>
            <a:r>
              <a:rPr lang="cs-CZ" dirty="0" err="1">
                <a:solidFill>
                  <a:srgbClr val="FF0000"/>
                </a:solidFill>
              </a:rPr>
              <a:t>training</a:t>
            </a:r>
            <a:endParaRPr lang="cs-CZ" dirty="0">
              <a:solidFill>
                <a:srgbClr val="FF0000"/>
              </a:solidFill>
            </a:endParaRPr>
          </a:p>
        </p:txBody>
      </p:sp>
      <p:sp>
        <p:nvSpPr>
          <p:cNvPr id="5" name="Zástupný symbol pro číslo snímku 4">
            <a:extLst>
              <a:ext uri="{FF2B5EF4-FFF2-40B4-BE49-F238E27FC236}">
                <a16:creationId xmlns:a16="http://schemas.microsoft.com/office/drawing/2014/main" id="{6E4B0529-C212-E9A2-1752-19B11C06BBB1}"/>
              </a:ext>
            </a:extLst>
          </p:cNvPr>
          <p:cNvSpPr>
            <a:spLocks noGrp="1"/>
          </p:cNvSpPr>
          <p:nvPr>
            <p:ph type="sldNum" sz="quarter" idx="12"/>
          </p:nvPr>
        </p:nvSpPr>
        <p:spPr/>
        <p:txBody>
          <a:bodyPr/>
          <a:lstStyle/>
          <a:p>
            <a:fld id="{B0AA46BF-E388-9D41-883E-5BB9CB2639A9}" type="slidenum">
              <a:rPr lang="en-CZ" smtClean="0"/>
              <a:t>12</a:t>
            </a:fld>
            <a:endParaRPr lang="en-CZ"/>
          </a:p>
        </p:txBody>
      </p:sp>
      <p:pic>
        <p:nvPicPr>
          <p:cNvPr id="6" name="Obrázek 2">
            <a:extLst>
              <a:ext uri="{FF2B5EF4-FFF2-40B4-BE49-F238E27FC236}">
                <a16:creationId xmlns:a16="http://schemas.microsoft.com/office/drawing/2014/main" id="{6EB502B9-3F37-14E8-310A-B86B86AD8D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7698" y="2917900"/>
            <a:ext cx="4762150" cy="1558386"/>
          </a:xfrm>
          <a:prstGeom prst="rect">
            <a:avLst/>
          </a:prstGeom>
          <a:noFill/>
          <a:ln>
            <a:noFill/>
          </a:ln>
          <a:effectLst>
            <a:outerShdw blurRad="50800" dist="50800" dir="21240000" sx="104000" sy="104000" algn="ctr" rotWithShape="0">
              <a:schemeClr val="bg2">
                <a:lumMod val="9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C:\Kamila\brožura\přílohy\obr. 1.JPG">
            <a:extLst>
              <a:ext uri="{FF2B5EF4-FFF2-40B4-BE49-F238E27FC236}">
                <a16:creationId xmlns:a16="http://schemas.microsoft.com/office/drawing/2014/main" id="{45E1E68D-8998-18E4-F095-43E917CC1503}"/>
              </a:ext>
            </a:extLst>
          </p:cNvPr>
          <p:cNvPicPr>
            <a:picLocks noChangeAspect="1" noChangeArrowheads="1"/>
          </p:cNvPicPr>
          <p:nvPr/>
        </p:nvPicPr>
        <p:blipFill>
          <a:blip r:embed="rId4">
            <a:lum contrast="-60000"/>
            <a:extLst>
              <a:ext uri="{28A0092B-C50C-407E-A947-70E740481C1C}">
                <a14:useLocalDpi xmlns:a14="http://schemas.microsoft.com/office/drawing/2010/main" val="0"/>
              </a:ext>
            </a:extLst>
          </a:blip>
          <a:srcRect/>
          <a:stretch>
            <a:fillRect/>
          </a:stretch>
        </p:blipFill>
        <p:spPr bwMode="auto">
          <a:xfrm>
            <a:off x="6429087" y="4716467"/>
            <a:ext cx="1374445" cy="2005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ázek 3">
            <a:extLst>
              <a:ext uri="{FF2B5EF4-FFF2-40B4-BE49-F238E27FC236}">
                <a16:creationId xmlns:a16="http://schemas.microsoft.com/office/drawing/2014/main" id="{1E82009C-578D-17C2-ABA0-DB42A4CEA4A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29038" y="4675905"/>
            <a:ext cx="3178424" cy="4440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04504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69CFE4-1E38-29B8-D697-85A6B287E59D}"/>
              </a:ext>
            </a:extLst>
          </p:cNvPr>
          <p:cNvSpPr>
            <a:spLocks noGrp="1"/>
          </p:cNvSpPr>
          <p:nvPr>
            <p:ph type="title"/>
          </p:nvPr>
        </p:nvSpPr>
        <p:spPr>
          <a:xfrm>
            <a:off x="589560" y="856180"/>
            <a:ext cx="4560584" cy="1128068"/>
          </a:xfrm>
        </p:spPr>
        <p:txBody>
          <a:bodyPr anchor="ctr">
            <a:normAutofit/>
          </a:bodyPr>
          <a:lstStyle/>
          <a:p>
            <a:r>
              <a:rPr lang="en-CZ" sz="3400"/>
              <a:t>Physical activity (fitness, endurance, resistance)</a:t>
            </a:r>
          </a:p>
        </p:txBody>
      </p:sp>
      <p:grpSp>
        <p:nvGrpSpPr>
          <p:cNvPr id="18" name="Group 1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3040716-D99B-4D04-53A6-82CCAF3A3B4F}"/>
              </a:ext>
            </a:extLst>
          </p:cNvPr>
          <p:cNvSpPr>
            <a:spLocks noGrp="1"/>
          </p:cNvSpPr>
          <p:nvPr>
            <p:ph idx="1"/>
          </p:nvPr>
        </p:nvSpPr>
        <p:spPr>
          <a:xfrm>
            <a:off x="590719" y="2330505"/>
            <a:ext cx="4559425" cy="3979585"/>
          </a:xfrm>
        </p:spPr>
        <p:txBody>
          <a:bodyPr anchor="ctr">
            <a:normAutofit/>
          </a:bodyPr>
          <a:lstStyle/>
          <a:p>
            <a:r>
              <a:rPr lang="en-GB" sz="1700" dirty="0">
                <a:latin typeface="Arial" panose="020B0604020202020204" pitchFamily="34" charset="0"/>
              </a:rPr>
              <a:t>Musculoskeletal system: </a:t>
            </a:r>
          </a:p>
          <a:p>
            <a:pPr lvl="1"/>
            <a:r>
              <a:rPr lang="en-GB" sz="1300" dirty="0">
                <a:latin typeface="Arial" panose="020B0604020202020204" pitchFamily="34" charset="0"/>
              </a:rPr>
              <a:t>symptoms resulting from neurological impairments (e.g. spasticity)</a:t>
            </a:r>
          </a:p>
          <a:p>
            <a:pPr lvl="1"/>
            <a:r>
              <a:rPr lang="en-GB" sz="1300" dirty="0">
                <a:latin typeface="Arial" panose="020B0604020202020204" pitchFamily="34" charset="0"/>
              </a:rPr>
              <a:t>comorbidities of musculoskeletal system (e.g. osteoporosis)</a:t>
            </a:r>
          </a:p>
          <a:p>
            <a:pPr lvl="1"/>
            <a:r>
              <a:rPr lang="en-GB" sz="1300" dirty="0">
                <a:latin typeface="Arial" panose="020B0604020202020204" pitchFamily="34" charset="0"/>
              </a:rPr>
              <a:t>functional problems (low back pain)</a:t>
            </a:r>
          </a:p>
          <a:p>
            <a:r>
              <a:rPr lang="en-GB" sz="1700" dirty="0">
                <a:effectLst/>
                <a:latin typeface="Arial" panose="020B0604020202020204" pitchFamily="34" charset="0"/>
                <a:ea typeface="Times New Roman" panose="02020603050405020304" pitchFamily="18" charset="0"/>
              </a:rPr>
              <a:t>the most relevant link in the pathogenic chain based on the differential diagnosis of the motor system</a:t>
            </a:r>
          </a:p>
          <a:p>
            <a:r>
              <a:rPr lang="en-GB" sz="1700" dirty="0">
                <a:effectLst/>
                <a:latin typeface="Arial" panose="020B0604020202020204" pitchFamily="34" charset="0"/>
                <a:ea typeface="Times New Roman" panose="02020603050405020304" pitchFamily="18" charset="0"/>
              </a:rPr>
              <a:t>to normalize the flow of afferent information into of the sensorimotor system and correct muscle imbalance</a:t>
            </a:r>
            <a:endParaRPr lang="en-CZ" sz="1700">
              <a:effectLst/>
              <a:latin typeface="Times New Roman" panose="02020603050405020304" pitchFamily="18" charset="0"/>
              <a:ea typeface="Times New Roman" panose="02020603050405020304" pitchFamily="18" charset="0"/>
            </a:endParaRPr>
          </a:p>
          <a:p>
            <a:endParaRPr lang="en-CZ" sz="1700"/>
          </a:p>
        </p:txBody>
      </p:sp>
      <p:sp>
        <p:nvSpPr>
          <p:cNvPr id="19" name="Rectangle 1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Obrázek 5">
            <a:extLst>
              <a:ext uri="{FF2B5EF4-FFF2-40B4-BE49-F238E27FC236}">
                <a16:creationId xmlns:a16="http://schemas.microsoft.com/office/drawing/2014/main" id="{71DD4102-AAE7-CB96-35AD-1567913BE654}"/>
              </a:ext>
            </a:extLst>
          </p:cNvPr>
          <p:cNvPicPr>
            <a:picLocks noChangeAspect="1"/>
          </p:cNvPicPr>
          <p:nvPr/>
        </p:nvPicPr>
        <p:blipFill rotWithShape="1">
          <a:blip r:embed="rId3">
            <a:extLst>
              <a:ext uri="{28A0092B-C50C-407E-A947-70E740481C1C}">
                <a14:useLocalDpi xmlns:a14="http://schemas.microsoft.com/office/drawing/2010/main" val="0"/>
              </a:ext>
            </a:extLst>
          </a:blip>
          <a:srcRect l="23226" r="31383" b="-1"/>
          <a:stretch/>
        </p:blipFill>
        <p:spPr>
          <a:xfrm>
            <a:off x="5977788" y="799352"/>
            <a:ext cx="5425410" cy="5259296"/>
          </a:xfrm>
          <a:prstGeom prst="rect">
            <a:avLst/>
          </a:prstGeom>
        </p:spPr>
      </p:pic>
      <p:sp>
        <p:nvSpPr>
          <p:cNvPr id="4" name="Slide Number Placeholder 3">
            <a:extLst>
              <a:ext uri="{FF2B5EF4-FFF2-40B4-BE49-F238E27FC236}">
                <a16:creationId xmlns:a16="http://schemas.microsoft.com/office/drawing/2014/main" id="{7BE60660-8E6D-9B8E-61D8-3ABDC729A9C9}"/>
              </a:ext>
            </a:extLst>
          </p:cNvPr>
          <p:cNvSpPr>
            <a:spLocks noGrp="1"/>
          </p:cNvSpPr>
          <p:nvPr>
            <p:ph type="sldNum" sz="quarter" idx="12"/>
          </p:nvPr>
        </p:nvSpPr>
        <p:spPr>
          <a:xfrm>
            <a:off x="9385070" y="6492240"/>
            <a:ext cx="1055716" cy="365125"/>
          </a:xfrm>
        </p:spPr>
        <p:txBody>
          <a:bodyPr>
            <a:normAutofit/>
          </a:bodyPr>
          <a:lstStyle/>
          <a:p>
            <a:pPr>
              <a:spcAft>
                <a:spcPts val="600"/>
              </a:spcAft>
            </a:pPr>
            <a:fld id="{B0AA46BF-E388-9D41-883E-5BB9CB2639A9}" type="slidenum">
              <a:rPr lang="en-CZ" smtClean="0"/>
              <a:pPr>
                <a:spcAft>
                  <a:spcPts val="600"/>
                </a:spcAft>
              </a:pPr>
              <a:t>13</a:t>
            </a:fld>
            <a:endParaRPr lang="en-CZ"/>
          </a:p>
        </p:txBody>
      </p:sp>
    </p:spTree>
    <p:extLst>
      <p:ext uri="{BB962C8B-B14F-4D97-AF65-F5344CB8AC3E}">
        <p14:creationId xmlns:p14="http://schemas.microsoft.com/office/powerpoint/2010/main" val="4112973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1" name="Picture 2" descr=" princip facilitace">
            <a:extLst>
              <a:ext uri="{FF2B5EF4-FFF2-40B4-BE49-F238E27FC236}">
                <a16:creationId xmlns:a16="http://schemas.microsoft.com/office/drawing/2014/main" id="{1DC53B4C-73A3-8048-973B-5D5C4251E9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716" y="1476274"/>
            <a:ext cx="7347209" cy="4324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89" name="Text Box 4">
            <a:extLst>
              <a:ext uri="{FF2B5EF4-FFF2-40B4-BE49-F238E27FC236}">
                <a16:creationId xmlns:a16="http://schemas.microsoft.com/office/drawing/2014/main" id="{C003A121-676A-F841-B097-61E07C344382}"/>
              </a:ext>
            </a:extLst>
          </p:cNvPr>
          <p:cNvSpPr txBox="1">
            <a:spLocks noChangeArrowheads="1"/>
          </p:cNvSpPr>
          <p:nvPr/>
        </p:nvSpPr>
        <p:spPr bwMode="auto">
          <a:xfrm>
            <a:off x="7520366" y="5990615"/>
            <a:ext cx="390525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rgbClr val="FFFF00"/>
                </a:solidFill>
                <a:latin typeface="Times New Roman" panose="02020603050405020304" pitchFamily="18" charset="0"/>
                <a:ea typeface="ＭＳ Ｐゴシック" panose="020B0600070205080204" pitchFamily="34" charset="-128"/>
              </a:defRPr>
            </a:lvl1pPr>
            <a:lvl2pPr marL="742950" indent="-285750">
              <a:defRPr sz="3200">
                <a:solidFill>
                  <a:srgbClr val="FFFF00"/>
                </a:solidFill>
                <a:latin typeface="Times New Roman" panose="02020603050405020304" pitchFamily="18" charset="0"/>
                <a:ea typeface="ＭＳ Ｐゴシック" panose="020B0600070205080204" pitchFamily="34" charset="-128"/>
              </a:defRPr>
            </a:lvl2pPr>
            <a:lvl3pPr marL="1143000" indent="-228600">
              <a:defRPr sz="3200">
                <a:solidFill>
                  <a:srgbClr val="FFFF00"/>
                </a:solidFill>
                <a:latin typeface="Times New Roman" panose="02020603050405020304" pitchFamily="18" charset="0"/>
                <a:ea typeface="ＭＳ Ｐゴシック" panose="020B0600070205080204" pitchFamily="34" charset="-128"/>
              </a:defRPr>
            </a:lvl3pPr>
            <a:lvl4pPr marL="1600200" indent="-228600">
              <a:defRPr sz="3200">
                <a:solidFill>
                  <a:srgbClr val="FFFF00"/>
                </a:solidFill>
                <a:latin typeface="Times New Roman" panose="02020603050405020304" pitchFamily="18" charset="0"/>
                <a:ea typeface="ＭＳ Ｐゴシック" panose="020B0600070205080204" pitchFamily="34" charset="-128"/>
              </a:defRPr>
            </a:lvl4pPr>
            <a:lvl5pPr marL="2057400" indent="-228600">
              <a:defRPr sz="3200">
                <a:solidFill>
                  <a:srgbClr val="FFFF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3200">
                <a:solidFill>
                  <a:srgbClr val="FFFF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3200">
                <a:solidFill>
                  <a:srgbClr val="FFFF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3200">
                <a:solidFill>
                  <a:srgbClr val="FFFF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3200">
                <a:solidFill>
                  <a:srgbClr val="FFFF00"/>
                </a:solidFill>
                <a:latin typeface="Times New Roman" panose="02020603050405020304" pitchFamily="18" charset="0"/>
                <a:ea typeface="ＭＳ Ｐゴシック" panose="020B0600070205080204" pitchFamily="34" charset="-128"/>
              </a:defRPr>
            </a:lvl9pPr>
          </a:lstStyle>
          <a:p>
            <a:pPr eaLnBrk="1" hangingPunct="1"/>
            <a:r>
              <a:rPr lang="cs-CZ" altLang="cs-CZ" sz="1400" dirty="0" err="1">
                <a:solidFill>
                  <a:schemeClr val="tx1"/>
                </a:solidFill>
                <a:latin typeface="Arial" panose="020B0604020202020204" pitchFamily="34" charset="0"/>
              </a:rPr>
              <a:t>Véle</a:t>
            </a:r>
            <a:r>
              <a:rPr lang="cs-CZ" altLang="cs-CZ" sz="1400" dirty="0">
                <a:solidFill>
                  <a:schemeClr val="tx1"/>
                </a:solidFill>
                <a:latin typeface="Arial" panose="020B0604020202020204" pitchFamily="34" charset="0"/>
              </a:rPr>
              <a:t> F. Kineziologie pro klinickou praxi, 1997</a:t>
            </a:r>
          </a:p>
        </p:txBody>
      </p:sp>
      <p:sp>
        <p:nvSpPr>
          <p:cNvPr id="2" name="Obdélník 1">
            <a:extLst>
              <a:ext uri="{FF2B5EF4-FFF2-40B4-BE49-F238E27FC236}">
                <a16:creationId xmlns:a16="http://schemas.microsoft.com/office/drawing/2014/main" id="{9880A315-B0ED-9C43-9B82-5BE289F4E044}"/>
              </a:ext>
            </a:extLst>
          </p:cNvPr>
          <p:cNvSpPr/>
          <p:nvPr/>
        </p:nvSpPr>
        <p:spPr>
          <a:xfrm>
            <a:off x="838199" y="5660767"/>
            <a:ext cx="10708038" cy="1003352"/>
          </a:xfrm>
          <a:prstGeom prst="rect">
            <a:avLst/>
          </a:prstGeom>
        </p:spPr>
        <p:txBody>
          <a:bodyPr wrap="square">
            <a:spAutoFit/>
          </a:bodyPr>
          <a:lstStyle/>
          <a:p>
            <a:pPr>
              <a:lnSpc>
                <a:spcPct val="80000"/>
              </a:lnSpc>
              <a:defRPr/>
            </a:pPr>
            <a:endParaRPr lang="cs-CZ" altLang="x-none" dirty="0">
              <a:latin typeface="Arial" panose="020B0604020202020204" pitchFamily="34" charset="0"/>
              <a:cs typeface="Arial" panose="020B0604020202020204" pitchFamily="34" charset="0"/>
            </a:endParaRPr>
          </a:p>
          <a:p>
            <a:pPr>
              <a:lnSpc>
                <a:spcPct val="80000"/>
              </a:lnSpc>
              <a:defRPr/>
            </a:pPr>
            <a:endParaRPr lang="cs-CZ" altLang="x-none" b="1" dirty="0">
              <a:latin typeface="Arial" panose="020B0604020202020204" pitchFamily="34" charset="0"/>
              <a:cs typeface="Arial" panose="020B0604020202020204" pitchFamily="34" charset="0"/>
            </a:endParaRPr>
          </a:p>
          <a:p>
            <a:pPr>
              <a:lnSpc>
                <a:spcPct val="80000"/>
              </a:lnSpc>
            </a:pPr>
            <a:br>
              <a:rPr lang="cs-CZ" sz="2000" b="1" dirty="0">
                <a:latin typeface="Arial" panose="020B0604020202020204" pitchFamily="34" charset="0"/>
                <a:cs typeface="Arial" panose="020B0604020202020204" pitchFamily="34" charset="0"/>
              </a:rPr>
            </a:br>
            <a:endParaRPr lang="cs-CZ" altLang="x-none" dirty="0">
              <a:effectLst>
                <a:outerShdw blurRad="38100" dist="38100" dir="2700000" algn="tl">
                  <a:srgbClr val="C0C0C0"/>
                </a:outerShdw>
              </a:effectLst>
              <a:latin typeface="Times New Roman" charset="0"/>
              <a:ea typeface="ＭＳ Ｐゴシック" charset="-128"/>
            </a:endParaRPr>
          </a:p>
        </p:txBody>
      </p:sp>
      <p:sp>
        <p:nvSpPr>
          <p:cNvPr id="3" name="Title 1">
            <a:extLst>
              <a:ext uri="{FF2B5EF4-FFF2-40B4-BE49-F238E27FC236}">
                <a16:creationId xmlns:a16="http://schemas.microsoft.com/office/drawing/2014/main" id="{03BF71EA-0AAA-CAE5-FA71-23B0D9CA95BF}"/>
              </a:ext>
            </a:extLst>
          </p:cNvPr>
          <p:cNvSpPr>
            <a:spLocks noGrp="1"/>
          </p:cNvSpPr>
          <p:nvPr>
            <p:ph type="title"/>
          </p:nvPr>
        </p:nvSpPr>
        <p:spPr>
          <a:xfrm>
            <a:off x="838200" y="365125"/>
            <a:ext cx="10515600" cy="1325563"/>
          </a:xfrm>
        </p:spPr>
        <p:txBody>
          <a:bodyPr/>
          <a:lstStyle/>
          <a:p>
            <a:r>
              <a:rPr lang="cs-CZ" dirty="0" err="1">
                <a:solidFill>
                  <a:schemeClr val="accent1"/>
                </a:solidFill>
              </a:rPr>
              <a:t>Neuroproprioceptive</a:t>
            </a:r>
            <a:r>
              <a:rPr lang="cs-CZ" dirty="0">
                <a:solidFill>
                  <a:schemeClr val="accent1"/>
                </a:solidFill>
              </a:rPr>
              <a:t> „</a:t>
            </a:r>
            <a:r>
              <a:rPr lang="cs-CZ" dirty="0" err="1">
                <a:solidFill>
                  <a:schemeClr val="accent1"/>
                </a:solidFill>
              </a:rPr>
              <a:t>facilitation</a:t>
            </a:r>
            <a:r>
              <a:rPr lang="cs-CZ" dirty="0">
                <a:solidFill>
                  <a:schemeClr val="accent1"/>
                </a:solidFill>
              </a:rPr>
              <a:t>, </a:t>
            </a:r>
            <a:r>
              <a:rPr lang="cs-CZ" dirty="0" err="1">
                <a:solidFill>
                  <a:schemeClr val="accent1"/>
                </a:solidFill>
              </a:rPr>
              <a:t>inhibition</a:t>
            </a:r>
            <a:r>
              <a:rPr lang="cs-CZ" dirty="0">
                <a:solidFill>
                  <a:schemeClr val="accent1"/>
                </a:solidFill>
              </a:rPr>
              <a:t>“ </a:t>
            </a:r>
            <a:br>
              <a:rPr lang="en-GB" altLang="cs-CZ" dirty="0">
                <a:solidFill>
                  <a:schemeClr val="accent1"/>
                </a:solidFill>
              </a:rPr>
            </a:br>
            <a:endParaRPr lang="en-CZ" dirty="0">
              <a:solidFill>
                <a:schemeClr val="accent1"/>
              </a:solidFill>
            </a:endParaRPr>
          </a:p>
        </p:txBody>
      </p:sp>
      <p:sp>
        <p:nvSpPr>
          <p:cNvPr id="4" name="Slide Number Placeholder 3">
            <a:extLst>
              <a:ext uri="{FF2B5EF4-FFF2-40B4-BE49-F238E27FC236}">
                <a16:creationId xmlns:a16="http://schemas.microsoft.com/office/drawing/2014/main" id="{E00CE189-FCB7-AD33-9435-1F2522FA75E2}"/>
              </a:ext>
            </a:extLst>
          </p:cNvPr>
          <p:cNvSpPr>
            <a:spLocks noGrp="1"/>
          </p:cNvSpPr>
          <p:nvPr>
            <p:ph type="sldNum" sz="quarter" idx="12"/>
          </p:nvPr>
        </p:nvSpPr>
        <p:spPr/>
        <p:txBody>
          <a:bodyPr/>
          <a:lstStyle/>
          <a:p>
            <a:fld id="{B0AA46BF-E388-9D41-883E-5BB9CB2639A9}" type="slidenum">
              <a:rPr lang="en-CZ" smtClean="0"/>
              <a:t>14</a:t>
            </a:fld>
            <a:endParaRPr lang="en-CZ"/>
          </a:p>
        </p:txBody>
      </p:sp>
      <p:sp>
        <p:nvSpPr>
          <p:cNvPr id="6" name="Obdélník 1">
            <a:extLst>
              <a:ext uri="{FF2B5EF4-FFF2-40B4-BE49-F238E27FC236}">
                <a16:creationId xmlns:a16="http://schemas.microsoft.com/office/drawing/2014/main" id="{ED72A160-99DA-29DC-157E-9B4F691663D7}"/>
              </a:ext>
            </a:extLst>
          </p:cNvPr>
          <p:cNvSpPr/>
          <p:nvPr/>
        </p:nvSpPr>
        <p:spPr>
          <a:xfrm>
            <a:off x="8275704" y="1556807"/>
            <a:ext cx="3905250" cy="4154984"/>
          </a:xfrm>
          <a:prstGeom prst="rect">
            <a:avLst/>
          </a:prstGeom>
        </p:spPr>
        <p:txBody>
          <a:bodyPr wrap="square">
            <a:spAutoFit/>
          </a:bodyPr>
          <a:lstStyle/>
          <a:p>
            <a:r>
              <a:rPr lang="en-GB" sz="2400" dirty="0">
                <a:effectLst/>
                <a:latin typeface="Helvetica" pitchFamily="2" charset="0"/>
              </a:rPr>
              <a:t>PT enhances the</a:t>
            </a:r>
          </a:p>
          <a:p>
            <a:r>
              <a:rPr lang="en-GB" sz="2400" dirty="0">
                <a:effectLst/>
                <a:latin typeface="Helvetica" pitchFamily="2" charset="0"/>
              </a:rPr>
              <a:t>effectiveness of the synaptic connections among neurons forming functional networks, which</a:t>
            </a:r>
          </a:p>
          <a:p>
            <a:r>
              <a:rPr lang="en-GB" sz="2400" dirty="0">
                <a:effectLst/>
                <a:latin typeface="Helvetica" pitchFamily="2" charset="0"/>
              </a:rPr>
              <a:t>leads to the evocation of movement by some otherwise weak and insufficient stimuli. </a:t>
            </a:r>
          </a:p>
          <a:p>
            <a:endParaRPr lang="en-GB" sz="2400" dirty="0">
              <a:effectLst/>
              <a:latin typeface="Helvetica" pitchFamily="2" charset="0"/>
            </a:endParaRPr>
          </a:p>
          <a:p>
            <a:pPr>
              <a:defRPr/>
            </a:pPr>
            <a:endParaRPr lang="cs-CZ" altLang="x-none" sz="2400" dirty="0">
              <a:effectLst>
                <a:outerShdw blurRad="38100" dist="38100" dir="2700000" algn="tl">
                  <a:srgbClr val="C0C0C0"/>
                </a:outerShdw>
              </a:effectLst>
              <a:latin typeface="Times New Roman" charset="0"/>
              <a:ea typeface="ＭＳ Ｐゴシック" charset="-128"/>
            </a:endParaRPr>
          </a:p>
        </p:txBody>
      </p:sp>
    </p:spTree>
    <p:extLst>
      <p:ext uri="{BB962C8B-B14F-4D97-AF65-F5344CB8AC3E}">
        <p14:creationId xmlns:p14="http://schemas.microsoft.com/office/powerpoint/2010/main" val="121790420"/>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2A6596-8634-5E06-2FDB-5E9160A2BE07}"/>
              </a:ext>
            </a:extLst>
          </p:cNvPr>
          <p:cNvSpPr>
            <a:spLocks noGrp="1"/>
          </p:cNvSpPr>
          <p:nvPr>
            <p:ph type="sldNum" sz="quarter" idx="12"/>
          </p:nvPr>
        </p:nvSpPr>
        <p:spPr/>
        <p:txBody>
          <a:bodyPr/>
          <a:lstStyle/>
          <a:p>
            <a:fld id="{B0AA46BF-E388-9D41-883E-5BB9CB2639A9}" type="slidenum">
              <a:rPr lang="en-CZ" smtClean="0"/>
              <a:t>15</a:t>
            </a:fld>
            <a:endParaRPr lang="en-CZ"/>
          </a:p>
        </p:txBody>
      </p:sp>
      <p:pic>
        <p:nvPicPr>
          <p:cNvPr id="4" name="Picture 3">
            <a:extLst>
              <a:ext uri="{FF2B5EF4-FFF2-40B4-BE49-F238E27FC236}">
                <a16:creationId xmlns:a16="http://schemas.microsoft.com/office/drawing/2014/main" id="{5340C306-D3E6-C311-258D-9732E89EC4BC}"/>
              </a:ext>
            </a:extLst>
          </p:cNvPr>
          <p:cNvPicPr>
            <a:picLocks noChangeAspect="1"/>
          </p:cNvPicPr>
          <p:nvPr/>
        </p:nvPicPr>
        <p:blipFill>
          <a:blip r:embed="rId5"/>
          <a:stretch>
            <a:fillRect/>
          </a:stretch>
        </p:blipFill>
        <p:spPr>
          <a:xfrm>
            <a:off x="493699" y="144456"/>
            <a:ext cx="5003800" cy="3683000"/>
          </a:xfrm>
          <a:prstGeom prst="rect">
            <a:avLst/>
          </a:prstGeom>
        </p:spPr>
      </p:pic>
      <p:pic>
        <p:nvPicPr>
          <p:cNvPr id="5" name="Picture 8" descr="image0">
            <a:extLst>
              <a:ext uri="{FF2B5EF4-FFF2-40B4-BE49-F238E27FC236}">
                <a16:creationId xmlns:a16="http://schemas.microsoft.com/office/drawing/2014/main" id="{8A480437-CAF3-E7FC-DE5D-6158130551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9012" y="3933826"/>
            <a:ext cx="4391025"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P1pozice(Conflicted copy 2014-11-06).avi" descr="/Users/Kamila/Qsync/přednášky/FNKV/RP1pozice(Conflicted copy 2014-11-06).avi">
            <a:hlinkClick r:id="" action="ppaction://media"/>
            <a:extLst>
              <a:ext uri="{FF2B5EF4-FFF2-40B4-BE49-F238E27FC236}">
                <a16:creationId xmlns:a16="http://schemas.microsoft.com/office/drawing/2014/main" id="{38272A96-B381-B806-0BAA-0E2AC4A3D590}"/>
              </a:ext>
            </a:extLst>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6220829" y="1773359"/>
            <a:ext cx="5362091" cy="4022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1">
            <a:extLst>
              <a:ext uri="{FF2B5EF4-FFF2-40B4-BE49-F238E27FC236}">
                <a16:creationId xmlns:a16="http://schemas.microsoft.com/office/drawing/2014/main" id="{5FD5580A-FCAF-F1DE-4AA6-AD445C034477}"/>
              </a:ext>
            </a:extLst>
          </p:cNvPr>
          <p:cNvSpPr txBox="1">
            <a:spLocks noChangeArrowheads="1"/>
          </p:cNvSpPr>
          <p:nvPr/>
        </p:nvSpPr>
        <p:spPr bwMode="auto">
          <a:xfrm>
            <a:off x="1827213" y="6488113"/>
            <a:ext cx="175637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rgbClr val="FFFF00"/>
                </a:solidFill>
                <a:latin typeface="Arial" panose="020B0604020202020204" pitchFamily="34" charset="0"/>
                <a:ea typeface="ＭＳ Ｐゴシック" panose="020B0600070205080204" pitchFamily="34" charset="-128"/>
              </a:defRPr>
            </a:lvl1pPr>
            <a:lvl2pPr marL="742950" indent="-285750">
              <a:defRPr sz="2800">
                <a:solidFill>
                  <a:srgbClr val="FFFF00"/>
                </a:solidFill>
                <a:latin typeface="Arial" panose="020B0604020202020204" pitchFamily="34" charset="0"/>
                <a:ea typeface="ＭＳ Ｐゴシック" panose="020B0600070205080204" pitchFamily="34" charset="-128"/>
              </a:defRPr>
            </a:lvl2pPr>
            <a:lvl3pPr marL="1143000" indent="-228600">
              <a:defRPr sz="2800">
                <a:solidFill>
                  <a:srgbClr val="FFFF00"/>
                </a:solidFill>
                <a:latin typeface="Arial" panose="020B0604020202020204" pitchFamily="34" charset="0"/>
                <a:ea typeface="ＭＳ Ｐゴシック" panose="020B0600070205080204" pitchFamily="34" charset="-128"/>
              </a:defRPr>
            </a:lvl3pPr>
            <a:lvl4pPr marL="1600200" indent="-228600">
              <a:defRPr sz="2800">
                <a:solidFill>
                  <a:srgbClr val="FFFF00"/>
                </a:solidFill>
                <a:latin typeface="Arial" panose="020B0604020202020204" pitchFamily="34" charset="0"/>
                <a:ea typeface="ＭＳ Ｐゴシック" panose="020B0600070205080204" pitchFamily="34" charset="-128"/>
              </a:defRPr>
            </a:lvl4pPr>
            <a:lvl5pPr marL="2057400" indent="-228600">
              <a:defRPr sz="2800">
                <a:solidFill>
                  <a:srgbClr val="FFFF00"/>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FFFF00"/>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FFFF00"/>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FFFF00"/>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FFFF00"/>
                </a:solidFill>
                <a:latin typeface="Arial" panose="020B0604020202020204" pitchFamily="34" charset="0"/>
                <a:ea typeface="ＭＳ Ｐゴシック" panose="020B0600070205080204" pitchFamily="34" charset="-128"/>
              </a:defRPr>
            </a:lvl9pPr>
          </a:lstStyle>
          <a:p>
            <a:pPr eaLnBrk="1" hangingPunct="1"/>
            <a:r>
              <a:rPr lang="cs-CZ" altLang="cs-CZ" sz="2000" dirty="0"/>
              <a:t>Vojta V., 1995</a:t>
            </a:r>
          </a:p>
        </p:txBody>
      </p:sp>
      <p:sp>
        <p:nvSpPr>
          <p:cNvPr id="8" name="Text Box 12">
            <a:extLst>
              <a:ext uri="{FF2B5EF4-FFF2-40B4-BE49-F238E27FC236}">
                <a16:creationId xmlns:a16="http://schemas.microsoft.com/office/drawing/2014/main" id="{CE955A5E-C9AC-B042-E1EC-98F92597EC4F}"/>
              </a:ext>
            </a:extLst>
          </p:cNvPr>
          <p:cNvSpPr txBox="1">
            <a:spLocks noChangeArrowheads="1"/>
          </p:cNvSpPr>
          <p:nvPr/>
        </p:nvSpPr>
        <p:spPr bwMode="auto">
          <a:xfrm>
            <a:off x="6240464" y="5885149"/>
            <a:ext cx="47620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rgbClr val="FFFF00"/>
                </a:solidFill>
                <a:latin typeface="Arial" panose="020B0604020202020204" pitchFamily="34" charset="0"/>
                <a:ea typeface="ＭＳ Ｐゴシック" panose="020B0600070205080204" pitchFamily="34" charset="-128"/>
              </a:defRPr>
            </a:lvl1pPr>
            <a:lvl2pPr marL="742950" indent="-285750">
              <a:defRPr sz="2800">
                <a:solidFill>
                  <a:srgbClr val="FFFF00"/>
                </a:solidFill>
                <a:latin typeface="Arial" panose="020B0604020202020204" pitchFamily="34" charset="0"/>
                <a:ea typeface="ＭＳ Ｐゴシック" panose="020B0600070205080204" pitchFamily="34" charset="-128"/>
              </a:defRPr>
            </a:lvl2pPr>
            <a:lvl3pPr marL="1143000" indent="-228600">
              <a:defRPr sz="2800">
                <a:solidFill>
                  <a:srgbClr val="FFFF00"/>
                </a:solidFill>
                <a:latin typeface="Arial" panose="020B0604020202020204" pitchFamily="34" charset="0"/>
                <a:ea typeface="ＭＳ Ｐゴシック" panose="020B0600070205080204" pitchFamily="34" charset="-128"/>
              </a:defRPr>
            </a:lvl3pPr>
            <a:lvl4pPr marL="1600200" indent="-228600">
              <a:defRPr sz="2800">
                <a:solidFill>
                  <a:srgbClr val="FFFF00"/>
                </a:solidFill>
                <a:latin typeface="Arial" panose="020B0604020202020204" pitchFamily="34" charset="0"/>
                <a:ea typeface="ＭＳ Ｐゴシック" panose="020B0600070205080204" pitchFamily="34" charset="-128"/>
              </a:defRPr>
            </a:lvl4pPr>
            <a:lvl5pPr marL="2057400" indent="-228600">
              <a:defRPr sz="2800">
                <a:solidFill>
                  <a:srgbClr val="FFFF00"/>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FFFF00"/>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FFFF00"/>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FFFF00"/>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FFFF00"/>
                </a:solidFill>
                <a:latin typeface="Arial" panose="020B0604020202020204" pitchFamily="34" charset="0"/>
                <a:ea typeface="ＭＳ Ｐゴシック" panose="020B0600070205080204" pitchFamily="34" charset="-128"/>
              </a:defRPr>
            </a:lvl9pPr>
          </a:lstStyle>
          <a:p>
            <a:pPr eaLnBrk="1" hangingPunct="1"/>
            <a:r>
              <a:rPr lang="cs-CZ" altLang="cs-CZ" sz="2000" dirty="0" err="1"/>
              <a:t>Schroier</a:t>
            </a:r>
            <a:r>
              <a:rPr lang="cs-CZ" altLang="cs-CZ" sz="2000" dirty="0"/>
              <a:t> B. Valouchova P., vlastní archiv</a:t>
            </a:r>
          </a:p>
        </p:txBody>
      </p:sp>
    </p:spTree>
    <p:extLst>
      <p:ext uri="{BB962C8B-B14F-4D97-AF65-F5344CB8AC3E}">
        <p14:creationId xmlns:p14="http://schemas.microsoft.com/office/powerpoint/2010/main" val="384657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p:cTn id="12"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A45B431-D0A0-8B45-AFE6-B53D37AB98CF}"/>
              </a:ext>
            </a:extLst>
          </p:cNvPr>
          <p:cNvSpPr>
            <a:spLocks noGrp="1"/>
          </p:cNvSpPr>
          <p:nvPr>
            <p:ph type="title"/>
          </p:nvPr>
        </p:nvSpPr>
        <p:spPr/>
        <p:txBody>
          <a:bodyPr/>
          <a:lstStyle/>
          <a:p>
            <a:r>
              <a:rPr lang="cs-CZ" dirty="0">
                <a:solidFill>
                  <a:schemeClr val="accent1"/>
                </a:solidFill>
              </a:rPr>
              <a:t>Motor program </a:t>
            </a:r>
            <a:r>
              <a:rPr lang="cs-CZ" dirty="0" err="1">
                <a:solidFill>
                  <a:schemeClr val="accent1"/>
                </a:solidFill>
              </a:rPr>
              <a:t>activating</a:t>
            </a:r>
            <a:r>
              <a:rPr lang="cs-CZ" dirty="0">
                <a:solidFill>
                  <a:schemeClr val="accent1"/>
                </a:solidFill>
              </a:rPr>
              <a:t> </a:t>
            </a:r>
            <a:r>
              <a:rPr lang="cs-CZ" dirty="0" err="1">
                <a:solidFill>
                  <a:schemeClr val="accent1"/>
                </a:solidFill>
              </a:rPr>
              <a:t>therapy</a:t>
            </a:r>
            <a:br>
              <a:rPr lang="cs-CZ" dirty="0">
                <a:solidFill>
                  <a:schemeClr val="accent1"/>
                </a:solidFill>
              </a:rPr>
            </a:br>
            <a:endParaRPr lang="cs-CZ" dirty="0">
              <a:solidFill>
                <a:schemeClr val="accent1"/>
              </a:solidFill>
            </a:endParaRPr>
          </a:p>
        </p:txBody>
      </p:sp>
      <p:sp>
        <p:nvSpPr>
          <p:cNvPr id="4" name="Zástupný symbol pro číslo snímku 3">
            <a:extLst>
              <a:ext uri="{FF2B5EF4-FFF2-40B4-BE49-F238E27FC236}">
                <a16:creationId xmlns:a16="http://schemas.microsoft.com/office/drawing/2014/main" id="{D8666798-C35E-844E-8FD0-57EC8FFC8132}"/>
              </a:ext>
            </a:extLst>
          </p:cNvPr>
          <p:cNvSpPr>
            <a:spLocks noGrp="1"/>
          </p:cNvSpPr>
          <p:nvPr>
            <p:ph type="sldNum" sz="quarter" idx="12"/>
          </p:nvPr>
        </p:nvSpPr>
        <p:spPr/>
        <p:txBody>
          <a:bodyPr/>
          <a:lstStyle/>
          <a:p>
            <a:fld id="{B0AA46BF-E388-9D41-883E-5BB9CB2639A9}" type="slidenum">
              <a:rPr lang="en-CZ" smtClean="0"/>
              <a:t>16</a:t>
            </a:fld>
            <a:endParaRPr lang="en-CZ"/>
          </a:p>
        </p:txBody>
      </p:sp>
      <p:graphicFrame>
        <p:nvGraphicFramePr>
          <p:cNvPr id="9" name="Content Placeholder 3">
            <a:extLst>
              <a:ext uri="{FF2B5EF4-FFF2-40B4-BE49-F238E27FC236}">
                <a16:creationId xmlns:a16="http://schemas.microsoft.com/office/drawing/2014/main" id="{736A0D0F-54A8-A449-954E-DA383FCD5E72}"/>
              </a:ext>
            </a:extLst>
          </p:cNvPr>
          <p:cNvGraphicFramePr>
            <a:graphicFrameLocks/>
          </p:cNvGraphicFramePr>
          <p:nvPr/>
        </p:nvGraphicFramePr>
        <p:xfrm>
          <a:off x="999956" y="1224366"/>
          <a:ext cx="10878519" cy="49521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2">
            <a:extLst>
              <a:ext uri="{FF2B5EF4-FFF2-40B4-BE49-F238E27FC236}">
                <a16:creationId xmlns:a16="http://schemas.microsoft.com/office/drawing/2014/main" id="{E5955EF0-FCA0-0347-B7A1-3770DADFD7B8}"/>
              </a:ext>
            </a:extLst>
          </p:cNvPr>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5005012" y="3782785"/>
            <a:ext cx="2863056" cy="1946678"/>
          </a:xfrm>
          <a:prstGeom prst="rect">
            <a:avLst/>
          </a:prstGeom>
        </p:spPr>
      </p:pic>
      <p:pic>
        <p:nvPicPr>
          <p:cNvPr id="7" name="Picture 4">
            <a:extLst>
              <a:ext uri="{FF2B5EF4-FFF2-40B4-BE49-F238E27FC236}">
                <a16:creationId xmlns:a16="http://schemas.microsoft.com/office/drawing/2014/main" id="{21C47280-A28C-324B-87FE-93012A322A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28172" y="3786405"/>
            <a:ext cx="2254028" cy="1813694"/>
          </a:xfrm>
          <a:prstGeom prst="rect">
            <a:avLst/>
          </a:prstGeom>
        </p:spPr>
      </p:pic>
      <p:pic>
        <p:nvPicPr>
          <p:cNvPr id="6" name="Picture 3">
            <a:extLst>
              <a:ext uri="{FF2B5EF4-FFF2-40B4-BE49-F238E27FC236}">
                <a16:creationId xmlns:a16="http://schemas.microsoft.com/office/drawing/2014/main" id="{17C6635A-91B0-2D49-8450-305AFA1B42D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92381" y="3786405"/>
            <a:ext cx="2863057" cy="1851522"/>
          </a:xfrm>
          <a:prstGeom prst="rect">
            <a:avLst/>
          </a:prstGeom>
        </p:spPr>
      </p:pic>
      <p:pic>
        <p:nvPicPr>
          <p:cNvPr id="8" name="Picture 10">
            <a:extLst>
              <a:ext uri="{FF2B5EF4-FFF2-40B4-BE49-F238E27FC236}">
                <a16:creationId xmlns:a16="http://schemas.microsoft.com/office/drawing/2014/main" id="{DD816860-784E-3C45-8AB4-04F42E7971D4}"/>
              </a:ext>
            </a:extLst>
          </p:cNvPr>
          <p:cNvPicPr>
            <a:picLocks noChangeAspect="1"/>
          </p:cNvPicPr>
          <p:nvPr/>
        </p:nvPicPr>
        <p:blipFill>
          <a:blip r:embed="rId11"/>
          <a:stretch>
            <a:fillRect/>
          </a:stretch>
        </p:blipFill>
        <p:spPr>
          <a:xfrm>
            <a:off x="2411053" y="5572803"/>
            <a:ext cx="7422495" cy="1096798"/>
          </a:xfrm>
          <a:prstGeom prst="rect">
            <a:avLst/>
          </a:prstGeom>
          <a:noFill/>
          <a:ln>
            <a:noFill/>
          </a:ln>
          <a:effectLst>
            <a:outerShdw blurRad="50800" dist="50800" dir="21240000" sx="104000" sy="104000" algn="ctr" rotWithShape="0">
              <a:schemeClr val="bg2">
                <a:lumMod val="90000"/>
              </a:schemeClr>
            </a:outerShdw>
          </a:effectLst>
        </p:spPr>
      </p:pic>
    </p:spTree>
    <p:extLst>
      <p:ext uri="{BB962C8B-B14F-4D97-AF65-F5344CB8AC3E}">
        <p14:creationId xmlns:p14="http://schemas.microsoft.com/office/powerpoint/2010/main" val="41103927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2A092CE-BA4F-B245-8EF5-7CB47251DBCA}"/>
              </a:ext>
            </a:extLst>
          </p:cNvPr>
          <p:cNvSpPr>
            <a:spLocks noGrp="1"/>
          </p:cNvSpPr>
          <p:nvPr>
            <p:ph type="title"/>
          </p:nvPr>
        </p:nvSpPr>
        <p:spPr/>
        <p:txBody>
          <a:bodyPr>
            <a:normAutofit fontScale="90000"/>
          </a:bodyPr>
          <a:lstStyle/>
          <a:p>
            <a:r>
              <a:rPr lang="cs-CZ" dirty="0">
                <a:solidFill>
                  <a:schemeClr val="accent1"/>
                </a:solidFill>
              </a:rPr>
              <a:t>Video </a:t>
            </a:r>
            <a:r>
              <a:rPr lang="cs-CZ" dirty="0" err="1">
                <a:solidFill>
                  <a:schemeClr val="accent1"/>
                </a:solidFill>
              </a:rPr>
              <a:t>documenting</a:t>
            </a:r>
            <a:r>
              <a:rPr lang="cs-CZ" dirty="0">
                <a:solidFill>
                  <a:schemeClr val="accent1"/>
                </a:solidFill>
              </a:rPr>
              <a:t> </a:t>
            </a:r>
            <a:r>
              <a:rPr lang="cs-CZ" dirty="0" err="1">
                <a:solidFill>
                  <a:schemeClr val="accent1"/>
                </a:solidFill>
              </a:rPr>
              <a:t>an</a:t>
            </a:r>
            <a:r>
              <a:rPr lang="cs-CZ" dirty="0">
                <a:solidFill>
                  <a:schemeClr val="accent1"/>
                </a:solidFill>
              </a:rPr>
              <a:t> </a:t>
            </a:r>
            <a:r>
              <a:rPr lang="cs-CZ" dirty="0" err="1">
                <a:solidFill>
                  <a:schemeClr val="accent1"/>
                </a:solidFill>
              </a:rPr>
              <a:t>effect</a:t>
            </a:r>
            <a:r>
              <a:rPr lang="cs-CZ" dirty="0">
                <a:solidFill>
                  <a:schemeClr val="accent1"/>
                </a:solidFill>
              </a:rPr>
              <a:t> </a:t>
            </a:r>
            <a:br>
              <a:rPr lang="cs-CZ" dirty="0">
                <a:solidFill>
                  <a:schemeClr val="accent1"/>
                </a:solidFill>
              </a:rPr>
            </a:br>
            <a:r>
              <a:rPr lang="cs-CZ" dirty="0" err="1">
                <a:solidFill>
                  <a:schemeClr val="accent1"/>
                </a:solidFill>
              </a:rPr>
              <a:t>of</a:t>
            </a:r>
            <a:r>
              <a:rPr lang="cs-CZ" dirty="0">
                <a:solidFill>
                  <a:schemeClr val="accent1"/>
                </a:solidFill>
              </a:rPr>
              <a:t> </a:t>
            </a:r>
            <a:r>
              <a:rPr lang="cs-CZ" dirty="0" err="1">
                <a:solidFill>
                  <a:schemeClr val="accent1"/>
                </a:solidFill>
              </a:rPr>
              <a:t>therapy</a:t>
            </a:r>
            <a:br>
              <a:rPr lang="cs-CZ" dirty="0">
                <a:solidFill>
                  <a:schemeClr val="accent1"/>
                </a:solidFill>
              </a:rPr>
            </a:br>
            <a:endParaRPr lang="cs-CZ" dirty="0">
              <a:solidFill>
                <a:schemeClr val="accent1"/>
              </a:solidFill>
            </a:endParaRPr>
          </a:p>
        </p:txBody>
      </p:sp>
      <p:sp>
        <p:nvSpPr>
          <p:cNvPr id="4" name="Zástupný symbol pro číslo snímku 3">
            <a:extLst>
              <a:ext uri="{FF2B5EF4-FFF2-40B4-BE49-F238E27FC236}">
                <a16:creationId xmlns:a16="http://schemas.microsoft.com/office/drawing/2014/main" id="{63EBD360-C157-BA49-BFE9-FC70C809D499}"/>
              </a:ext>
            </a:extLst>
          </p:cNvPr>
          <p:cNvSpPr>
            <a:spLocks noGrp="1"/>
          </p:cNvSpPr>
          <p:nvPr>
            <p:ph type="sldNum" sz="quarter" idx="12"/>
          </p:nvPr>
        </p:nvSpPr>
        <p:spPr/>
        <p:txBody>
          <a:bodyPr/>
          <a:lstStyle/>
          <a:p>
            <a:fld id="{B0AA46BF-E388-9D41-883E-5BB9CB2639A9}" type="slidenum">
              <a:rPr lang="en-CZ" smtClean="0"/>
              <a:t>17</a:t>
            </a:fld>
            <a:endParaRPr lang="en-CZ"/>
          </a:p>
        </p:txBody>
      </p:sp>
      <p:pic>
        <p:nvPicPr>
          <p:cNvPr id="6" name="zlepšení po terapii_bpZOw1.mp4" descr="zlepšení po terapii_bpZOw1.mp4">
            <a:hlinkClick r:id="" action="ppaction://media"/>
            <a:extLst>
              <a:ext uri="{FF2B5EF4-FFF2-40B4-BE49-F238E27FC236}">
                <a16:creationId xmlns:a16="http://schemas.microsoft.com/office/drawing/2014/main" id="{2ED30072-3B81-B14B-A15E-F51C3617844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2695" y="1702412"/>
            <a:ext cx="11651016" cy="5065420"/>
          </a:xfrm>
          <a:prstGeom prst="rect">
            <a:avLst/>
          </a:prstGeom>
        </p:spPr>
      </p:pic>
      <p:pic>
        <p:nvPicPr>
          <p:cNvPr id="5" name="Picture 3">
            <a:extLst>
              <a:ext uri="{FF2B5EF4-FFF2-40B4-BE49-F238E27FC236}">
                <a16:creationId xmlns:a16="http://schemas.microsoft.com/office/drawing/2014/main" id="{1874FBCE-432F-DE48-AD22-FD4D3D244C5E}"/>
              </a:ext>
            </a:extLst>
          </p:cNvPr>
          <p:cNvPicPr>
            <a:picLocks noGrp="1" noChangeAspect="1"/>
          </p:cNvPicPr>
          <p:nvPr>
            <p:ph idx="1"/>
          </p:nvPr>
        </p:nvPicPr>
        <p:blipFill>
          <a:blip r:embed="rId6"/>
          <a:stretch>
            <a:fillRect/>
          </a:stretch>
        </p:blipFill>
        <p:spPr>
          <a:xfrm>
            <a:off x="7495346" y="-3720"/>
            <a:ext cx="4432236" cy="1761995"/>
          </a:xfrm>
          <a:prstGeom prst="rect">
            <a:avLst/>
          </a:prstGeom>
          <a:noFill/>
          <a:ln>
            <a:noFill/>
          </a:ln>
          <a:effectLst>
            <a:outerShdw blurRad="50800" dist="50800" dir="21240000" sx="104000" sy="104000" algn="ctr" rotWithShape="0">
              <a:schemeClr val="bg2">
                <a:lumMod val="90000"/>
              </a:schemeClr>
            </a:outerShdw>
          </a:effectLst>
        </p:spPr>
      </p:pic>
    </p:spTree>
    <p:extLst>
      <p:ext uri="{BB962C8B-B14F-4D97-AF65-F5344CB8AC3E}">
        <p14:creationId xmlns:p14="http://schemas.microsoft.com/office/powerpoint/2010/main" val="159839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FES" descr="FES">
            <a:hlinkClick r:id="" action="ppaction://media"/>
            <a:extLst>
              <a:ext uri="{FF2B5EF4-FFF2-40B4-BE49-F238E27FC236}">
                <a16:creationId xmlns:a16="http://schemas.microsoft.com/office/drawing/2014/main" id="{3B6D2244-18FF-2244-AB3F-ECC359BD190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233804" y="321734"/>
            <a:ext cx="3873560" cy="2905170"/>
          </a:xfrm>
          <a:prstGeom prst="rect">
            <a:avLst/>
          </a:prstGeom>
        </p:spPr>
      </p:pic>
      <p:pic>
        <p:nvPicPr>
          <p:cNvPr id="6" name="Picture 6">
            <a:extLst>
              <a:ext uri="{FF2B5EF4-FFF2-40B4-BE49-F238E27FC236}">
                <a16:creationId xmlns:a16="http://schemas.microsoft.com/office/drawing/2014/main" id="{DF8C9059-FA54-C54D-BDC0-BCCE2C5FEA76}"/>
              </a:ext>
            </a:extLst>
          </p:cNvPr>
          <p:cNvPicPr>
            <a:picLocks noChangeAspect="1"/>
          </p:cNvPicPr>
          <p:nvPr/>
        </p:nvPicPr>
        <p:blipFill>
          <a:blip r:embed="rId8"/>
          <a:stretch>
            <a:fillRect/>
          </a:stretch>
        </p:blipFill>
        <p:spPr>
          <a:xfrm>
            <a:off x="457201" y="3932807"/>
            <a:ext cx="5426764" cy="2157138"/>
          </a:xfrm>
          <a:prstGeom prst="rect">
            <a:avLst/>
          </a:prstGeom>
          <a:noFill/>
        </p:spPr>
      </p:pic>
      <p:sp>
        <p:nvSpPr>
          <p:cNvPr id="14" name="Rectangle 13">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Zástupný symbol pro číslo snímku 3">
            <a:extLst>
              <a:ext uri="{FF2B5EF4-FFF2-40B4-BE49-F238E27FC236}">
                <a16:creationId xmlns:a16="http://schemas.microsoft.com/office/drawing/2014/main" id="{2AE4EDD2-C3A6-0D41-A156-84A590890CC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B0AA46BF-E388-9D41-883E-5BB9CB2639A9}" type="slidenum">
              <a:rPr lang="en-US" smtClean="0"/>
              <a:pPr>
                <a:spcAft>
                  <a:spcPts val="600"/>
                </a:spcAft>
              </a:pPr>
              <a:t>18</a:t>
            </a:fld>
            <a:endParaRPr lang="en-US"/>
          </a:p>
        </p:txBody>
      </p:sp>
      <p:pic>
        <p:nvPicPr>
          <p:cNvPr id="8" name="footdrop in MS_793Vmo.mp4" descr="footdrop in MS_793Vmo.mp4">
            <a:hlinkClick r:id="" action="ppaction://media"/>
            <a:extLst>
              <a:ext uri="{FF2B5EF4-FFF2-40B4-BE49-F238E27FC236}">
                <a16:creationId xmlns:a16="http://schemas.microsoft.com/office/drawing/2014/main" id="{94258545-85D4-0147-9DED-FBA39BA1FEE8}"/>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6308034" y="1321658"/>
            <a:ext cx="5426764" cy="4070073"/>
          </a:xfrm>
          <a:prstGeom prst="rect">
            <a:avLst/>
          </a:prstGeom>
        </p:spPr>
      </p:pic>
    </p:spTree>
    <p:extLst>
      <p:ext uri="{BB962C8B-B14F-4D97-AF65-F5344CB8AC3E}">
        <p14:creationId xmlns:p14="http://schemas.microsoft.com/office/powerpoint/2010/main" val="4151678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60"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456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8"/>
                                        </p:tgtEl>
                                      </p:cBhvr>
                                    </p:cmd>
                                  </p:childTnLst>
                                </p:cTn>
                              </p:par>
                            </p:childTnLst>
                          </p:cTn>
                        </p:par>
                      </p:childTnLst>
                    </p:cTn>
                  </p:par>
                </p:childTnLst>
              </p:cTn>
              <p:nextCondLst>
                <p:cond evt="onClick" delay="0">
                  <p:tgtEl>
                    <p:spTgt spid="8"/>
                  </p:tgtEl>
                </p:cond>
              </p:nextCondLst>
            </p:seq>
            <p:video>
              <p:cMediaNode vol="80000">
                <p:cTn id="16" fill="hold" display="0">
                  <p:stCondLst>
                    <p:cond delay="indefinite"/>
                  </p:stCondLst>
                </p:cTn>
                <p:tgtEl>
                  <p:spTgt spid="8"/>
                </p:tgtEl>
              </p:cMediaNode>
            </p:video>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9"/>
                                        </p:tgtEl>
                                      </p:cBhvr>
                                    </p:cmd>
                                  </p:childTnLst>
                                </p:cTn>
                              </p:par>
                            </p:childTnLst>
                          </p:cTn>
                        </p:par>
                      </p:childTnLst>
                    </p:cTn>
                  </p:par>
                </p:childTnLst>
              </p:cTn>
              <p:nextCondLst>
                <p:cond evt="onClick" delay="0">
                  <p:tgtEl>
                    <p:spTgt spid="9"/>
                  </p:tgtEl>
                </p:cond>
              </p:nextCondLst>
            </p:seq>
            <p:video>
              <p:cMediaNode vol="80000">
                <p:cTn id="22" fill="hold" display="0">
                  <p:stCondLst>
                    <p:cond delay="indefinite"/>
                  </p:stCondLst>
                </p:cTn>
                <p:tgtEl>
                  <p:spTgt spid="9"/>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37D57C6-20B9-BE43-A4F0-05F55529AF51}"/>
              </a:ext>
            </a:extLst>
          </p:cNvPr>
          <p:cNvSpPr>
            <a:spLocks noGrp="1"/>
          </p:cNvSpPr>
          <p:nvPr>
            <p:ph type="title"/>
          </p:nvPr>
        </p:nvSpPr>
        <p:spPr/>
        <p:txBody>
          <a:bodyPr>
            <a:normAutofit/>
          </a:bodyPr>
          <a:lstStyle/>
          <a:p>
            <a:br>
              <a:rPr lang="cs-CZ" dirty="0">
                <a:solidFill>
                  <a:schemeClr val="accent1"/>
                </a:solidFill>
              </a:rPr>
            </a:br>
            <a:endParaRPr lang="cs-CZ" dirty="0">
              <a:solidFill>
                <a:schemeClr val="accent1"/>
              </a:solidFill>
            </a:endParaRPr>
          </a:p>
        </p:txBody>
      </p:sp>
      <p:sp>
        <p:nvSpPr>
          <p:cNvPr id="4" name="Zástupný symbol pro číslo snímku 3">
            <a:extLst>
              <a:ext uri="{FF2B5EF4-FFF2-40B4-BE49-F238E27FC236}">
                <a16:creationId xmlns:a16="http://schemas.microsoft.com/office/drawing/2014/main" id="{365D9D97-1FC9-3E48-92EC-93F00A36FEBF}"/>
              </a:ext>
            </a:extLst>
          </p:cNvPr>
          <p:cNvSpPr>
            <a:spLocks noGrp="1"/>
          </p:cNvSpPr>
          <p:nvPr>
            <p:ph type="sldNum" sz="quarter" idx="12"/>
          </p:nvPr>
        </p:nvSpPr>
        <p:spPr/>
        <p:txBody>
          <a:bodyPr/>
          <a:lstStyle/>
          <a:p>
            <a:fld id="{B0AA46BF-E388-9D41-883E-5BB9CB2639A9}" type="slidenum">
              <a:rPr lang="en-CZ" smtClean="0"/>
              <a:t>19</a:t>
            </a:fld>
            <a:endParaRPr lang="en-CZ"/>
          </a:p>
        </p:txBody>
      </p:sp>
      <p:pic>
        <p:nvPicPr>
          <p:cNvPr id="6" name="korekce 5.MOV">
            <a:hlinkClick r:id="" action="ppaction://media"/>
            <a:extLst>
              <a:ext uri="{FF2B5EF4-FFF2-40B4-BE49-F238E27FC236}">
                <a16:creationId xmlns:a16="http://schemas.microsoft.com/office/drawing/2014/main" id="{20468420-629D-2C44-A551-BAECACBFF5BC}"/>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a:xfrm>
            <a:off x="2920961" y="1345406"/>
            <a:ext cx="8907562" cy="5010944"/>
          </a:xfrm>
          <a:prstGeom prst="rect">
            <a:avLst/>
          </a:prstGeom>
        </p:spPr>
      </p:pic>
      <p:pic>
        <p:nvPicPr>
          <p:cNvPr id="5" name="Obrázek 2">
            <a:extLst>
              <a:ext uri="{FF2B5EF4-FFF2-40B4-BE49-F238E27FC236}">
                <a16:creationId xmlns:a16="http://schemas.microsoft.com/office/drawing/2014/main" id="{18738A62-DA92-3D43-BD9A-9C22989D55B9}"/>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363477" y="4329151"/>
            <a:ext cx="5618869" cy="2366886"/>
          </a:xfrm>
          <a:prstGeom prst="rect">
            <a:avLst/>
          </a:prstGeom>
          <a:noFill/>
          <a:ln>
            <a:noFill/>
          </a:ln>
          <a:effectLst>
            <a:outerShdw blurRad="50800" dist="50800" dir="21240000" sx="104000" sy="104000" algn="ctr" rotWithShape="0">
              <a:schemeClr val="bg2">
                <a:lumMod val="9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Nadpis 1">
            <a:extLst>
              <a:ext uri="{FF2B5EF4-FFF2-40B4-BE49-F238E27FC236}">
                <a16:creationId xmlns:a16="http://schemas.microsoft.com/office/drawing/2014/main" id="{4C32B9D9-CDC3-965D-3A79-D3D0010861CD}"/>
              </a:ext>
            </a:extLst>
          </p:cNvPr>
          <p:cNvSpPr txBox="1">
            <a:spLocks/>
          </p:cNvSpPr>
          <p:nvPr/>
        </p:nvSpPr>
        <p:spPr>
          <a:xfrm>
            <a:off x="990600" y="517525"/>
            <a:ext cx="10515600" cy="1325563"/>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err="1">
                <a:solidFill>
                  <a:schemeClr val="accent1"/>
                </a:solidFill>
              </a:rPr>
              <a:t>Funtional</a:t>
            </a:r>
            <a:r>
              <a:rPr lang="en-GB" dirty="0">
                <a:solidFill>
                  <a:schemeClr val="accent1"/>
                </a:solidFill>
              </a:rPr>
              <a:t> electrical stimulation in </a:t>
            </a:r>
            <a:r>
              <a:rPr lang="en-GB" dirty="0" err="1">
                <a:solidFill>
                  <a:schemeClr val="accent1"/>
                </a:solidFill>
              </a:rPr>
              <a:t>Posturally</a:t>
            </a:r>
            <a:r>
              <a:rPr lang="en-GB" dirty="0">
                <a:solidFill>
                  <a:schemeClr val="accent1"/>
                </a:solidFill>
              </a:rPr>
              <a:t> Corrected Position</a:t>
            </a:r>
            <a:br>
              <a:rPr lang="en-GB" dirty="0">
                <a:solidFill>
                  <a:schemeClr val="accent1"/>
                </a:solidFill>
              </a:rPr>
            </a:br>
            <a:endParaRPr lang="en-GB" dirty="0">
              <a:solidFill>
                <a:schemeClr val="accent1"/>
              </a:solidFill>
            </a:endParaRPr>
          </a:p>
        </p:txBody>
      </p:sp>
    </p:spTree>
    <p:extLst>
      <p:ext uri="{BB962C8B-B14F-4D97-AF65-F5344CB8AC3E}">
        <p14:creationId xmlns:p14="http://schemas.microsoft.com/office/powerpoint/2010/main" val="314943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8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23">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A8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5">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brázek 4" descr="Obsah obrázku text, Písmo, bílé, řada/pruh&#10;&#10;Popis byl vytvořen automaticky">
            <a:extLst>
              <a:ext uri="{FF2B5EF4-FFF2-40B4-BE49-F238E27FC236}">
                <a16:creationId xmlns:a16="http://schemas.microsoft.com/office/drawing/2014/main" id="{8E7834DC-286A-2716-A40A-525460313EDC}"/>
              </a:ext>
            </a:extLst>
          </p:cNvPr>
          <p:cNvPicPr>
            <a:picLocks noChangeAspect="1"/>
          </p:cNvPicPr>
          <p:nvPr/>
        </p:nvPicPr>
        <p:blipFill>
          <a:blip r:embed="rId3"/>
          <a:stretch>
            <a:fillRect/>
          </a:stretch>
        </p:blipFill>
        <p:spPr>
          <a:xfrm>
            <a:off x="622549" y="1604203"/>
            <a:ext cx="3122143" cy="554180"/>
          </a:xfrm>
          <a:prstGeom prst="rect">
            <a:avLst/>
          </a:prstGeom>
        </p:spPr>
      </p:pic>
      <p:sp>
        <p:nvSpPr>
          <p:cNvPr id="34" name="Rectangle 27">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F009FC4-1934-1FCB-703E-7E3CF19CDC5D}"/>
              </a:ext>
            </a:extLst>
          </p:cNvPr>
          <p:cNvPicPr>
            <a:picLocks noChangeAspect="1"/>
          </p:cNvPicPr>
          <p:nvPr/>
        </p:nvPicPr>
        <p:blipFill>
          <a:blip r:embed="rId4"/>
          <a:stretch>
            <a:fillRect/>
          </a:stretch>
        </p:blipFill>
        <p:spPr>
          <a:xfrm>
            <a:off x="622549" y="3947735"/>
            <a:ext cx="3104943" cy="2072548"/>
          </a:xfrm>
          <a:prstGeom prst="rect">
            <a:avLst/>
          </a:prstGeom>
        </p:spPr>
      </p:pic>
      <p:sp>
        <p:nvSpPr>
          <p:cNvPr id="30" name="Rectangle 29">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524" y="487090"/>
            <a:ext cx="3588174"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880D22E0-9F41-D128-DDC1-D2954EA353D3}"/>
              </a:ext>
            </a:extLst>
          </p:cNvPr>
          <p:cNvSpPr>
            <a:spLocks noGrp="1"/>
          </p:cNvSpPr>
          <p:nvPr>
            <p:ph type="sldNum" sz="quarter" idx="12"/>
          </p:nvPr>
        </p:nvSpPr>
        <p:spPr>
          <a:xfrm>
            <a:off x="10691446" y="6356350"/>
            <a:ext cx="662354" cy="365125"/>
          </a:xfrm>
        </p:spPr>
        <p:txBody>
          <a:bodyPr>
            <a:normAutofit/>
          </a:bodyPr>
          <a:lstStyle/>
          <a:p>
            <a:pPr>
              <a:spcAft>
                <a:spcPts val="600"/>
              </a:spcAft>
            </a:pPr>
            <a:fld id="{B0AA46BF-E388-9D41-883E-5BB9CB2639A9}" type="slidenum">
              <a:rPr lang="en-CZ" smtClean="0">
                <a:solidFill>
                  <a:srgbClr val="FFFFFF"/>
                </a:solidFill>
              </a:rPr>
              <a:pPr>
                <a:spcAft>
                  <a:spcPts val="600"/>
                </a:spcAft>
              </a:pPr>
              <a:t>2</a:t>
            </a:fld>
            <a:endParaRPr lang="en-CZ">
              <a:solidFill>
                <a:srgbClr val="FFFFFF"/>
              </a:solidFill>
            </a:endParaRPr>
          </a:p>
        </p:txBody>
      </p:sp>
      <p:pic>
        <p:nvPicPr>
          <p:cNvPr id="7" name="Picture 6">
            <a:extLst>
              <a:ext uri="{FF2B5EF4-FFF2-40B4-BE49-F238E27FC236}">
                <a16:creationId xmlns:a16="http://schemas.microsoft.com/office/drawing/2014/main" id="{556A31F3-3491-673C-D20F-DEBD05DF4B9D}"/>
              </a:ext>
            </a:extLst>
          </p:cNvPr>
          <p:cNvPicPr>
            <a:picLocks noChangeAspect="1"/>
          </p:cNvPicPr>
          <p:nvPr/>
        </p:nvPicPr>
        <p:blipFill>
          <a:blip r:embed="rId5"/>
          <a:stretch>
            <a:fillRect/>
          </a:stretch>
        </p:blipFill>
        <p:spPr>
          <a:xfrm>
            <a:off x="4423995" y="490644"/>
            <a:ext cx="7048500" cy="3365500"/>
          </a:xfrm>
          <a:prstGeom prst="rect">
            <a:avLst/>
          </a:prstGeom>
        </p:spPr>
      </p:pic>
      <p:pic>
        <p:nvPicPr>
          <p:cNvPr id="8" name="Picture 7">
            <a:extLst>
              <a:ext uri="{FF2B5EF4-FFF2-40B4-BE49-F238E27FC236}">
                <a16:creationId xmlns:a16="http://schemas.microsoft.com/office/drawing/2014/main" id="{6D3AB385-5976-E8C5-D79F-8792F0449036}"/>
              </a:ext>
            </a:extLst>
          </p:cNvPr>
          <p:cNvPicPr>
            <a:picLocks noChangeAspect="1"/>
          </p:cNvPicPr>
          <p:nvPr/>
        </p:nvPicPr>
        <p:blipFill>
          <a:blip r:embed="rId6"/>
          <a:stretch>
            <a:fillRect/>
          </a:stretch>
        </p:blipFill>
        <p:spPr>
          <a:xfrm>
            <a:off x="5434400" y="3856144"/>
            <a:ext cx="4788744" cy="2561690"/>
          </a:xfrm>
          <a:prstGeom prst="rect">
            <a:avLst/>
          </a:prstGeom>
        </p:spPr>
      </p:pic>
    </p:spTree>
    <p:extLst>
      <p:ext uri="{BB962C8B-B14F-4D97-AF65-F5344CB8AC3E}">
        <p14:creationId xmlns:p14="http://schemas.microsoft.com/office/powerpoint/2010/main" val="20234501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BBBE79-C427-480A-88F3-4BBC7C8C32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35A44C-A489-D80D-BA80-5EFEB1D3BBAC}"/>
              </a:ext>
            </a:extLst>
          </p:cNvPr>
          <p:cNvSpPr>
            <a:spLocks noGrp="1"/>
          </p:cNvSpPr>
          <p:nvPr>
            <p:ph type="title"/>
          </p:nvPr>
        </p:nvSpPr>
        <p:spPr>
          <a:xfrm>
            <a:off x="532015" y="4495568"/>
            <a:ext cx="3861960" cy="1905232"/>
          </a:xfrm>
        </p:spPr>
        <p:txBody>
          <a:bodyPr anchor="ctr">
            <a:normAutofit/>
          </a:bodyPr>
          <a:lstStyle/>
          <a:p>
            <a:r>
              <a:rPr lang="cs-CZ" sz="2500" kern="0" dirty="0" err="1">
                <a:solidFill>
                  <a:srgbClr val="222222"/>
                </a:solidFill>
                <a:latin typeface="Times New Roman" panose="02020603050405020304" pitchFamily="18" charset="0"/>
                <a:cs typeface="Arial" panose="020B0604020202020204" pitchFamily="34" charset="0"/>
              </a:rPr>
              <a:t>Combination</a:t>
            </a:r>
            <a:r>
              <a:rPr lang="cs-CZ" sz="2500" kern="0" dirty="0">
                <a:solidFill>
                  <a:srgbClr val="222222"/>
                </a:solidFill>
                <a:latin typeface="Times New Roman" panose="02020603050405020304" pitchFamily="18" charset="0"/>
                <a:cs typeface="Arial" panose="020B0604020202020204" pitchFamily="34" charset="0"/>
              </a:rPr>
              <a:t> </a:t>
            </a:r>
            <a:r>
              <a:rPr lang="cs-CZ" sz="2500" kern="0" dirty="0" err="1">
                <a:solidFill>
                  <a:srgbClr val="222222"/>
                </a:solidFill>
                <a:latin typeface="Times New Roman" panose="02020603050405020304" pitchFamily="18" charset="0"/>
                <a:cs typeface="Arial" panose="020B0604020202020204" pitchFamily="34" charset="0"/>
              </a:rPr>
              <a:t>of</a:t>
            </a:r>
            <a:r>
              <a:rPr lang="cs-CZ" sz="2500" kern="0" dirty="0">
                <a:solidFill>
                  <a:srgbClr val="222222"/>
                </a:solidFill>
                <a:latin typeface="Times New Roman" panose="02020603050405020304" pitchFamily="18" charset="0"/>
                <a:cs typeface="Arial" panose="020B0604020202020204" pitchFamily="34" charset="0"/>
              </a:rPr>
              <a:t> </a:t>
            </a:r>
            <a:r>
              <a:rPr lang="en-GB" sz="2500" kern="0" dirty="0">
                <a:solidFill>
                  <a:srgbClr val="222222"/>
                </a:solidFill>
                <a:latin typeface="Times New Roman" panose="02020603050405020304" pitchFamily="18" charset="0"/>
                <a:cs typeface="Arial" panose="020B0604020202020204" pitchFamily="34" charset="0"/>
              </a:rPr>
              <a:t>sensorimotor learning with </a:t>
            </a:r>
            <a:r>
              <a:rPr lang="cs-CZ" sz="2500" kern="0" dirty="0" err="1">
                <a:solidFill>
                  <a:srgbClr val="222222"/>
                </a:solidFill>
                <a:latin typeface="Times New Roman" panose="02020603050405020304" pitchFamily="18" charset="0"/>
                <a:cs typeface="Arial" panose="020B0604020202020204" pitchFamily="34" charset="0"/>
              </a:rPr>
              <a:t>neuroproprioceptive</a:t>
            </a:r>
            <a:r>
              <a:rPr lang="cs-CZ" sz="2500" kern="0" dirty="0">
                <a:solidFill>
                  <a:srgbClr val="222222"/>
                </a:solidFill>
                <a:latin typeface="Times New Roman" panose="02020603050405020304" pitchFamily="18" charset="0"/>
                <a:cs typeface="Arial" panose="020B0604020202020204" pitchFamily="34" charset="0"/>
              </a:rPr>
              <a:t> „</a:t>
            </a:r>
            <a:r>
              <a:rPr lang="cs-CZ" sz="2500" kern="0" dirty="0" err="1">
                <a:solidFill>
                  <a:srgbClr val="222222"/>
                </a:solidFill>
                <a:latin typeface="Times New Roman" panose="02020603050405020304" pitchFamily="18" charset="0"/>
                <a:cs typeface="Arial" panose="020B0604020202020204" pitchFamily="34" charset="0"/>
              </a:rPr>
              <a:t>facilitation</a:t>
            </a:r>
            <a:r>
              <a:rPr lang="cs-CZ" sz="2500" kern="0" dirty="0">
                <a:solidFill>
                  <a:srgbClr val="222222"/>
                </a:solidFill>
                <a:latin typeface="Times New Roman" panose="02020603050405020304" pitchFamily="18" charset="0"/>
                <a:cs typeface="Arial" panose="020B0604020202020204" pitchFamily="34" charset="0"/>
              </a:rPr>
              <a:t>, </a:t>
            </a:r>
            <a:r>
              <a:rPr lang="cs-CZ" sz="2500" kern="0" dirty="0" err="1">
                <a:solidFill>
                  <a:srgbClr val="222222"/>
                </a:solidFill>
                <a:latin typeface="Times New Roman" panose="02020603050405020304" pitchFamily="18" charset="0"/>
                <a:cs typeface="Arial" panose="020B0604020202020204" pitchFamily="34" charset="0"/>
              </a:rPr>
              <a:t>inhibition</a:t>
            </a:r>
            <a:r>
              <a:rPr lang="cs-CZ" sz="2500" kern="0" dirty="0">
                <a:solidFill>
                  <a:srgbClr val="222222"/>
                </a:solidFill>
                <a:latin typeface="Times New Roman" panose="02020603050405020304" pitchFamily="18" charset="0"/>
                <a:cs typeface="Arial" panose="020B0604020202020204" pitchFamily="34" charset="0"/>
              </a:rPr>
              <a:t>“</a:t>
            </a:r>
            <a:endParaRPr lang="en-CZ" sz="2500" kern="0" dirty="0">
              <a:solidFill>
                <a:srgbClr val="222222"/>
              </a:solidFill>
              <a:latin typeface="Times New Roman" panose="02020603050405020304" pitchFamily="18" charset="0"/>
              <a:cs typeface="Arial" panose="020B0604020202020204" pitchFamily="34" charset="0"/>
            </a:endParaRPr>
          </a:p>
        </p:txBody>
      </p:sp>
      <p:sp>
        <p:nvSpPr>
          <p:cNvPr id="14" name="Rectangle 13">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1"/>
            <a:ext cx="11231745" cy="413142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16">
            <a:extLst>
              <a:ext uri="{FF2B5EF4-FFF2-40B4-BE49-F238E27FC236}">
                <a16:creationId xmlns:a16="http://schemas.microsoft.com/office/drawing/2014/main" id="{AB998811-5944-D3B5-8A07-812BFEAFA2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2959" b="-3"/>
          <a:stretch/>
        </p:blipFill>
        <p:spPr bwMode="auto">
          <a:xfrm rot="5400000">
            <a:off x="792863" y="409479"/>
            <a:ext cx="3426462" cy="333578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a:extLst>
              <a:ext uri="{FF2B5EF4-FFF2-40B4-BE49-F238E27FC236}">
                <a16:creationId xmlns:a16="http://schemas.microsoft.com/office/drawing/2014/main" id="{2F31DA90-F832-1DCE-7A29-038684CDF78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2987" b="-2"/>
          <a:stretch/>
        </p:blipFill>
        <p:spPr bwMode="auto">
          <a:xfrm rot="5400000">
            <a:off x="4421641" y="408896"/>
            <a:ext cx="3426462" cy="333695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6067F030-A570-D5C3-D4DE-AA5BA1A0D357}"/>
              </a:ext>
            </a:extLst>
          </p:cNvPr>
          <p:cNvPicPr>
            <a:picLocks noChangeAspect="1"/>
          </p:cNvPicPr>
          <p:nvPr/>
        </p:nvPicPr>
        <p:blipFill rotWithShape="1">
          <a:blip r:embed="rId5">
            <a:extLst>
              <a:ext uri="{28A0092B-C50C-407E-A947-70E740481C1C}">
                <a14:useLocalDpi xmlns:a14="http://schemas.microsoft.com/office/drawing/2010/main" val="0"/>
              </a:ext>
            </a:extLst>
          </a:blip>
          <a:srcRect l="2612" r="-2" b="-2"/>
          <a:stretch/>
        </p:blipFill>
        <p:spPr>
          <a:xfrm>
            <a:off x="8095756" y="364142"/>
            <a:ext cx="3336953" cy="3426462"/>
          </a:xfrm>
          <a:prstGeom prst="rect">
            <a:avLst/>
          </a:prstGeom>
        </p:spPr>
      </p:pic>
      <p:sp>
        <p:nvSpPr>
          <p:cNvPr id="18" name="Rectangle 17">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837444" y="5460209"/>
            <a:ext cx="1790365"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31003A4-9900-597B-7751-22431155FA07}"/>
              </a:ext>
            </a:extLst>
          </p:cNvPr>
          <p:cNvSpPr>
            <a:spLocks noGrp="1"/>
          </p:cNvSpPr>
          <p:nvPr>
            <p:ph idx="1"/>
          </p:nvPr>
        </p:nvSpPr>
        <p:spPr>
          <a:xfrm>
            <a:off x="5162719" y="4495568"/>
            <a:ext cx="6586915" cy="1905232"/>
          </a:xfrm>
        </p:spPr>
        <p:txBody>
          <a:bodyPr anchor="ctr">
            <a:normAutofit/>
          </a:bodyPr>
          <a:lstStyle/>
          <a:p>
            <a:r>
              <a:rPr lang="en-GB" sz="1800">
                <a:effectLst/>
                <a:latin typeface="Arial" panose="020B0604020202020204" pitchFamily="34" charset="0"/>
                <a:ea typeface="Calibri" panose="020F0502020204030204" pitchFamily="34" charset="0"/>
              </a:rPr>
              <a:t>multifactorial sense stimulation </a:t>
            </a:r>
          </a:p>
          <a:p>
            <a:r>
              <a:rPr lang="en-GB" sz="1800">
                <a:effectLst/>
                <a:latin typeface="Arial" panose="020B0604020202020204" pitchFamily="34" charset="0"/>
                <a:ea typeface="Calibri" panose="020F0502020204030204" pitchFamily="34" charset="0"/>
              </a:rPr>
              <a:t>influences dopamine centres in the brain </a:t>
            </a:r>
          </a:p>
          <a:p>
            <a:r>
              <a:rPr lang="en-GB" sz="1800">
                <a:effectLst/>
                <a:latin typeface="Arial" panose="020B0604020202020204" pitchFamily="34" charset="0"/>
                <a:ea typeface="Calibri" panose="020F0502020204030204" pitchFamily="34" charset="0"/>
              </a:rPr>
              <a:t>influences mirror neurons</a:t>
            </a:r>
          </a:p>
        </p:txBody>
      </p:sp>
      <p:sp>
        <p:nvSpPr>
          <p:cNvPr id="4" name="Slide Number Placeholder 3">
            <a:extLst>
              <a:ext uri="{FF2B5EF4-FFF2-40B4-BE49-F238E27FC236}">
                <a16:creationId xmlns:a16="http://schemas.microsoft.com/office/drawing/2014/main" id="{301D9A55-5D91-8915-142A-FD48D4F3D1A7}"/>
              </a:ext>
            </a:extLst>
          </p:cNvPr>
          <p:cNvSpPr>
            <a:spLocks noGrp="1"/>
          </p:cNvSpPr>
          <p:nvPr>
            <p:ph type="sldNum" sz="quarter" idx="12"/>
          </p:nvPr>
        </p:nvSpPr>
        <p:spPr>
          <a:xfrm>
            <a:off x="8610600" y="6492240"/>
            <a:ext cx="2743200" cy="365125"/>
          </a:xfrm>
        </p:spPr>
        <p:txBody>
          <a:bodyPr>
            <a:normAutofit/>
          </a:bodyPr>
          <a:lstStyle/>
          <a:p>
            <a:pPr>
              <a:spcAft>
                <a:spcPts val="600"/>
              </a:spcAft>
            </a:pPr>
            <a:fld id="{B0AA46BF-E388-9D41-883E-5BB9CB2639A9}" type="slidenum">
              <a:rPr lang="en-CZ" smtClean="0"/>
              <a:pPr>
                <a:spcAft>
                  <a:spcPts val="600"/>
                </a:spcAft>
              </a:pPr>
              <a:t>20</a:t>
            </a:fld>
            <a:endParaRPr lang="en-CZ"/>
          </a:p>
        </p:txBody>
      </p:sp>
    </p:spTree>
    <p:extLst>
      <p:ext uri="{BB962C8B-B14F-4D97-AF65-F5344CB8AC3E}">
        <p14:creationId xmlns:p14="http://schemas.microsoft.com/office/powerpoint/2010/main" val="26841944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4D6B814-8E67-EE43-C347-70D71E895C28}"/>
              </a:ext>
            </a:extLst>
          </p:cNvPr>
          <p:cNvSpPr>
            <a:spLocks noGrp="1"/>
          </p:cNvSpPr>
          <p:nvPr>
            <p:ph type="sldNum" sz="quarter" idx="12"/>
          </p:nvPr>
        </p:nvSpPr>
        <p:spPr/>
        <p:txBody>
          <a:bodyPr/>
          <a:lstStyle/>
          <a:p>
            <a:fld id="{B0AA46BF-E388-9D41-883E-5BB9CB2639A9}" type="slidenum">
              <a:rPr lang="en-CZ" smtClean="0"/>
              <a:t>21</a:t>
            </a:fld>
            <a:endParaRPr lang="en-CZ"/>
          </a:p>
        </p:txBody>
      </p:sp>
      <p:pic>
        <p:nvPicPr>
          <p:cNvPr id="4" name="Picture 3">
            <a:extLst>
              <a:ext uri="{FF2B5EF4-FFF2-40B4-BE49-F238E27FC236}">
                <a16:creationId xmlns:a16="http://schemas.microsoft.com/office/drawing/2014/main" id="{FB41A517-2D6A-70E6-1041-6DD135E7B720}"/>
              </a:ext>
            </a:extLst>
          </p:cNvPr>
          <p:cNvPicPr>
            <a:picLocks noChangeAspect="1"/>
          </p:cNvPicPr>
          <p:nvPr/>
        </p:nvPicPr>
        <p:blipFill>
          <a:blip r:embed="rId3"/>
          <a:stretch>
            <a:fillRect/>
          </a:stretch>
        </p:blipFill>
        <p:spPr>
          <a:xfrm>
            <a:off x="4324350" y="730250"/>
            <a:ext cx="7772400" cy="3479447"/>
          </a:xfrm>
          <a:prstGeom prst="rect">
            <a:avLst/>
          </a:prstGeom>
        </p:spPr>
      </p:pic>
      <p:pic>
        <p:nvPicPr>
          <p:cNvPr id="6" name="Picture 5">
            <a:extLst>
              <a:ext uri="{FF2B5EF4-FFF2-40B4-BE49-F238E27FC236}">
                <a16:creationId xmlns:a16="http://schemas.microsoft.com/office/drawing/2014/main" id="{8CF26C1F-3696-5D1B-DD22-E6C515FD39E9}"/>
              </a:ext>
            </a:extLst>
          </p:cNvPr>
          <p:cNvPicPr>
            <a:picLocks noChangeAspect="1"/>
          </p:cNvPicPr>
          <p:nvPr/>
        </p:nvPicPr>
        <p:blipFill>
          <a:blip r:embed="rId4"/>
          <a:stretch>
            <a:fillRect/>
          </a:stretch>
        </p:blipFill>
        <p:spPr>
          <a:xfrm>
            <a:off x="69850" y="685800"/>
            <a:ext cx="4187560" cy="4102100"/>
          </a:xfrm>
          <a:prstGeom prst="rect">
            <a:avLst/>
          </a:prstGeom>
        </p:spPr>
      </p:pic>
      <p:sp>
        <p:nvSpPr>
          <p:cNvPr id="7" name="TextBox 6">
            <a:extLst>
              <a:ext uri="{FF2B5EF4-FFF2-40B4-BE49-F238E27FC236}">
                <a16:creationId xmlns:a16="http://schemas.microsoft.com/office/drawing/2014/main" id="{9D2E5B79-9A7C-1CCE-C260-2071C5D69260}"/>
              </a:ext>
            </a:extLst>
          </p:cNvPr>
          <p:cNvSpPr txBox="1"/>
          <p:nvPr/>
        </p:nvSpPr>
        <p:spPr>
          <a:xfrm>
            <a:off x="4635500" y="4381500"/>
            <a:ext cx="4625433" cy="369332"/>
          </a:xfrm>
          <a:prstGeom prst="rect">
            <a:avLst/>
          </a:prstGeom>
          <a:noFill/>
        </p:spPr>
        <p:txBody>
          <a:bodyPr wrap="none" rtlCol="0">
            <a:spAutoFit/>
          </a:bodyPr>
          <a:lstStyle/>
          <a:p>
            <a:r>
              <a:rPr lang="en-GB" dirty="0"/>
              <a:t>In memoriam with respect to Valerie B. O’Leary</a:t>
            </a:r>
          </a:p>
        </p:txBody>
      </p:sp>
      <p:sp>
        <p:nvSpPr>
          <p:cNvPr id="8" name="TextBox 7">
            <a:extLst>
              <a:ext uri="{FF2B5EF4-FFF2-40B4-BE49-F238E27FC236}">
                <a16:creationId xmlns:a16="http://schemas.microsoft.com/office/drawing/2014/main" id="{C87D416E-B9A9-C8BF-2DEE-B836F854BB1E}"/>
              </a:ext>
            </a:extLst>
          </p:cNvPr>
          <p:cNvSpPr txBox="1"/>
          <p:nvPr/>
        </p:nvSpPr>
        <p:spPr>
          <a:xfrm>
            <a:off x="233363" y="5283611"/>
            <a:ext cx="11349037" cy="1477328"/>
          </a:xfrm>
          <a:prstGeom prst="rect">
            <a:avLst/>
          </a:prstGeom>
          <a:noFill/>
        </p:spPr>
        <p:txBody>
          <a:bodyPr wrap="square">
            <a:spAutoFit/>
          </a:bodyPr>
          <a:lstStyle/>
          <a:p>
            <a:r>
              <a:rPr lang="en-GB" b="1" dirty="0" err="1">
                <a:solidFill>
                  <a:srgbClr val="000000"/>
                </a:solidFill>
                <a:effectLst/>
                <a:latin typeface="Arial" panose="020B0604020202020204" pitchFamily="34" charset="0"/>
                <a:ea typeface="Calibri" panose="020F0502020204030204" pitchFamily="34" charset="0"/>
              </a:rPr>
              <a:t>Neuroproprioceptive</a:t>
            </a:r>
            <a:r>
              <a:rPr lang="en-GB" b="1" dirty="0">
                <a:solidFill>
                  <a:srgbClr val="000000"/>
                </a:solidFill>
                <a:effectLst/>
                <a:latin typeface="Arial" panose="020B0604020202020204" pitchFamily="34" charset="0"/>
                <a:ea typeface="Calibri" panose="020F0502020204030204" pitchFamily="34" charset="0"/>
              </a:rPr>
              <a:t> “facilitation, inhibition” physical therapy in specially programmed virtual environment </a:t>
            </a:r>
          </a:p>
          <a:p>
            <a:pPr marL="342900" indent="-342900">
              <a:buAutoNum type="arabicParenR"/>
            </a:pPr>
            <a:r>
              <a:rPr lang="en-GB" b="1" dirty="0">
                <a:solidFill>
                  <a:srgbClr val="000000"/>
                </a:solidFill>
                <a:latin typeface="Arial" panose="020B0604020202020204" pitchFamily="34" charset="0"/>
                <a:ea typeface="Calibri" panose="020F0502020204030204" pitchFamily="34" charset="0"/>
              </a:rPr>
              <a:t>improves the quality of the execution of the movement</a:t>
            </a:r>
          </a:p>
          <a:p>
            <a:pPr marL="342900" indent="-342900">
              <a:buAutoNum type="arabicParenR"/>
            </a:pPr>
            <a:r>
              <a:rPr lang="en-GB" b="1" dirty="0">
                <a:solidFill>
                  <a:srgbClr val="000000"/>
                </a:solidFill>
                <a:effectLst/>
                <a:latin typeface="Arial" panose="020B0604020202020204" pitchFamily="34" charset="0"/>
                <a:ea typeface="Calibri" panose="020F0502020204030204" pitchFamily="34" charset="0"/>
              </a:rPr>
              <a:t>has a potential to activate plastic and adaptive processes of the CNS in MS documented by upregulation of long non-coding RNA.</a:t>
            </a:r>
            <a:r>
              <a:rPr lang="en-CZ" b="1" dirty="0">
                <a:effectLst/>
              </a:rPr>
              <a:t> </a:t>
            </a:r>
            <a:endParaRPr lang="en-CZ" b="1" dirty="0"/>
          </a:p>
        </p:txBody>
      </p:sp>
    </p:spTree>
    <p:extLst>
      <p:ext uri="{BB962C8B-B14F-4D97-AF65-F5344CB8AC3E}">
        <p14:creationId xmlns:p14="http://schemas.microsoft.com/office/powerpoint/2010/main" val="35756424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5961" name="Rectangle 125960">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D655B0DB-3610-7847-69EF-D936B881FB42}"/>
              </a:ext>
            </a:extLst>
          </p:cNvPr>
          <p:cNvSpPr txBox="1">
            <a:spLocks/>
          </p:cNvSpPr>
          <p:nvPr/>
        </p:nvSpPr>
        <p:spPr>
          <a:xfrm>
            <a:off x="9267909" y="2023110"/>
            <a:ext cx="2469624" cy="28460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altLang="x-none" sz="3700" kern="1200">
                <a:solidFill>
                  <a:schemeClr val="tx1"/>
                </a:solidFill>
                <a:latin typeface="+mj-lt"/>
                <a:ea typeface="+mj-ea"/>
                <a:cs typeface="+mj-cs"/>
              </a:rPr>
              <a:t>Plasticity and adaptability of the CNS</a:t>
            </a:r>
            <a:endParaRPr lang="en-US" sz="3700" kern="1200">
              <a:solidFill>
                <a:schemeClr val="tx1"/>
              </a:solidFill>
              <a:latin typeface="+mj-lt"/>
              <a:ea typeface="+mj-ea"/>
              <a:cs typeface="+mj-cs"/>
            </a:endParaRPr>
          </a:p>
        </p:txBody>
      </p:sp>
      <p:sp>
        <p:nvSpPr>
          <p:cNvPr id="125956" name="Rectangle 4">
            <a:extLst>
              <a:ext uri="{FF2B5EF4-FFF2-40B4-BE49-F238E27FC236}">
                <a16:creationId xmlns:a16="http://schemas.microsoft.com/office/drawing/2014/main" id="{9C6267E9-E6D4-9647-A422-D191C7FED15F}"/>
              </a:ext>
            </a:extLst>
          </p:cNvPr>
          <p:cNvSpPr>
            <a:spLocks noGrp="1" noChangeArrowheads="1"/>
          </p:cNvSpPr>
          <p:nvPr>
            <p:ph idx="1"/>
          </p:nvPr>
        </p:nvSpPr>
        <p:spPr>
          <a:xfrm>
            <a:off x="9267908" y="5086350"/>
            <a:ext cx="2446465" cy="1178298"/>
          </a:xfrm>
        </p:spPr>
        <p:txBody>
          <a:bodyPr vert="horz" lIns="91440" tIns="45720" rIns="91440" bIns="45720" rtlCol="0">
            <a:normAutofit/>
          </a:bodyPr>
          <a:lstStyle/>
          <a:p>
            <a:pPr marL="0" indent="0">
              <a:buNone/>
              <a:defRPr/>
            </a:pPr>
            <a:r>
              <a:rPr lang="en-US" altLang="x-none" sz="1500" b="1" kern="1200" dirty="0">
                <a:solidFill>
                  <a:schemeClr val="tx1"/>
                </a:solidFill>
                <a:effectLst>
                  <a:outerShdw blurRad="38100" dist="38100" dir="2700000" algn="tl">
                    <a:srgbClr val="C0C0C0"/>
                  </a:outerShdw>
                </a:effectLst>
                <a:latin typeface="+mn-lt"/>
                <a:ea typeface="+mn-ea"/>
                <a:cs typeface="+mn-cs"/>
              </a:rPr>
              <a:t>Axon</a:t>
            </a:r>
            <a:br>
              <a:rPr lang="en-US" altLang="x-none" sz="1500" b="1" kern="1200" dirty="0">
                <a:solidFill>
                  <a:schemeClr val="tx1"/>
                </a:solidFill>
                <a:effectLst>
                  <a:outerShdw blurRad="38100" dist="38100" dir="2700000" algn="tl">
                    <a:srgbClr val="C0C0C0"/>
                  </a:outerShdw>
                </a:effectLst>
                <a:latin typeface="+mn-lt"/>
                <a:ea typeface="+mn-ea"/>
                <a:cs typeface="+mn-cs"/>
              </a:rPr>
            </a:br>
            <a:r>
              <a:rPr lang="en-US" altLang="x-none" sz="1500" b="1" kern="1200" dirty="0">
                <a:solidFill>
                  <a:schemeClr val="tx1"/>
                </a:solidFill>
                <a:effectLst>
                  <a:outerShdw blurRad="38100" dist="38100" dir="2700000" algn="tl">
                    <a:srgbClr val="C0C0C0"/>
                  </a:outerShdw>
                </a:effectLst>
                <a:latin typeface="+mn-lt"/>
                <a:ea typeface="+mn-ea"/>
                <a:cs typeface="+mn-cs"/>
              </a:rPr>
              <a:t>Neuron</a:t>
            </a:r>
            <a:r>
              <a:rPr lang="en-US" altLang="x-none" sz="1500" kern="1200" dirty="0">
                <a:solidFill>
                  <a:schemeClr val="tx1"/>
                </a:solidFill>
                <a:effectLst>
                  <a:outerShdw blurRad="38100" dist="38100" dir="2700000" algn="tl">
                    <a:srgbClr val="C0C0C0"/>
                  </a:outerShdw>
                </a:effectLst>
                <a:latin typeface="+mn-lt"/>
                <a:ea typeface="+mn-ea"/>
                <a:cs typeface="+mn-cs"/>
              </a:rPr>
              <a:t> </a:t>
            </a:r>
            <a:br>
              <a:rPr lang="en-US" altLang="x-none" sz="1500" kern="1200" dirty="0">
                <a:solidFill>
                  <a:schemeClr val="tx1"/>
                </a:solidFill>
                <a:effectLst>
                  <a:outerShdw blurRad="38100" dist="38100" dir="2700000" algn="tl">
                    <a:srgbClr val="C0C0C0"/>
                  </a:outerShdw>
                </a:effectLst>
                <a:latin typeface="+mn-lt"/>
                <a:ea typeface="+mn-ea"/>
                <a:cs typeface="+mn-cs"/>
              </a:rPr>
            </a:br>
            <a:r>
              <a:rPr lang="en-US" altLang="x-none" sz="1500" b="1" kern="1200" dirty="0">
                <a:solidFill>
                  <a:schemeClr val="tx1"/>
                </a:solidFill>
                <a:effectLst>
                  <a:outerShdw blurRad="38100" dist="38100" dir="2700000" algn="tl">
                    <a:srgbClr val="C0C0C0"/>
                  </a:outerShdw>
                </a:effectLst>
                <a:latin typeface="+mn-lt"/>
                <a:ea typeface="+mn-ea"/>
                <a:cs typeface="+mn-cs"/>
              </a:rPr>
              <a:t>Synapse</a:t>
            </a:r>
            <a:br>
              <a:rPr lang="en-US" altLang="x-none" sz="1500" b="1" kern="1200" dirty="0">
                <a:solidFill>
                  <a:schemeClr val="tx1"/>
                </a:solidFill>
                <a:effectLst>
                  <a:outerShdw blurRad="38100" dist="38100" dir="2700000" algn="tl">
                    <a:srgbClr val="C0C0C0"/>
                  </a:outerShdw>
                </a:effectLst>
                <a:latin typeface="+mn-lt"/>
                <a:ea typeface="+mn-ea"/>
                <a:cs typeface="+mn-cs"/>
              </a:rPr>
            </a:br>
            <a:r>
              <a:rPr lang="en-US" altLang="x-none" sz="1500" b="1" kern="1200" dirty="0">
                <a:solidFill>
                  <a:schemeClr val="tx1"/>
                </a:solidFill>
                <a:effectLst>
                  <a:outerShdw blurRad="38100" dist="38100" dir="2700000" algn="tl">
                    <a:srgbClr val="C0C0C0"/>
                  </a:outerShdw>
                </a:effectLst>
                <a:latin typeface="+mn-lt"/>
                <a:ea typeface="+mn-ea"/>
                <a:cs typeface="+mn-cs"/>
              </a:rPr>
              <a:t>System organization</a:t>
            </a:r>
            <a:br>
              <a:rPr lang="en-US" altLang="x-none" sz="1500" b="1" kern="1200" dirty="0">
                <a:solidFill>
                  <a:schemeClr val="tx1"/>
                </a:solidFill>
                <a:effectLst>
                  <a:outerShdw blurRad="38100" dist="38100" dir="2700000" algn="tl">
                    <a:srgbClr val="C0C0C0"/>
                  </a:outerShdw>
                </a:effectLst>
                <a:latin typeface="+mn-lt"/>
                <a:ea typeface="+mn-ea"/>
                <a:cs typeface="+mn-cs"/>
              </a:rPr>
            </a:br>
            <a:endParaRPr lang="en-US" altLang="x-none" sz="1500" kern="1200" dirty="0">
              <a:solidFill>
                <a:schemeClr val="tx1"/>
              </a:solidFill>
              <a:effectLst>
                <a:outerShdw blurRad="38100" dist="38100" dir="2700000" algn="tl">
                  <a:srgbClr val="C0C0C0"/>
                </a:outerShdw>
              </a:effectLst>
              <a:latin typeface="+mn-lt"/>
              <a:ea typeface="+mn-ea"/>
              <a:cs typeface="+mn-cs"/>
            </a:endParaRPr>
          </a:p>
        </p:txBody>
      </p:sp>
      <p:sp>
        <p:nvSpPr>
          <p:cNvPr id="125963" name="Rectangle 125962">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965" name="Rectangle 125964">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9873" name="Picture 2" descr="P1010263">
            <a:extLst>
              <a:ext uri="{FF2B5EF4-FFF2-40B4-BE49-F238E27FC236}">
                <a16:creationId xmlns:a16="http://schemas.microsoft.com/office/drawing/2014/main" id="{5030B51D-DE86-A046-BD59-6EAAB40B0E1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74786" y="858525"/>
            <a:ext cx="6949208" cy="521190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67" name="Rectangle 125966">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3F7AA360-90CC-AFB2-EF0A-016207E9BA1F}"/>
              </a:ext>
            </a:extLst>
          </p:cNvPr>
          <p:cNvSpPr>
            <a:spLocks noGrp="1"/>
          </p:cNvSpPr>
          <p:nvPr>
            <p:ph type="sldNum" sz="quarter" idx="12"/>
          </p:nvPr>
        </p:nvSpPr>
        <p:spPr>
          <a:xfrm>
            <a:off x="8610599" y="6492240"/>
            <a:ext cx="3126933" cy="365125"/>
          </a:xfrm>
        </p:spPr>
        <p:txBody>
          <a:bodyPr vert="horz" lIns="91440" tIns="45720" rIns="91440" bIns="45720" rtlCol="0" anchor="ctr">
            <a:normAutofit/>
          </a:bodyPr>
          <a:lstStyle/>
          <a:p>
            <a:pPr>
              <a:spcAft>
                <a:spcPts val="600"/>
              </a:spcAft>
            </a:pPr>
            <a:fld id="{B0AA46BF-E388-9D41-883E-5BB9CB2639A9}" type="slidenum">
              <a:rPr lang="en-US" smtClean="0"/>
              <a:pPr>
                <a:spcAft>
                  <a:spcPts val="600"/>
                </a:spcAft>
              </a:pPr>
              <a:t>22</a:t>
            </a:fld>
            <a:endParaRPr lang="en-US"/>
          </a:p>
        </p:txBody>
      </p:sp>
    </p:spTree>
    <p:extLst>
      <p:ext uri="{BB962C8B-B14F-4D97-AF65-F5344CB8AC3E}">
        <p14:creationId xmlns:p14="http://schemas.microsoft.com/office/powerpoint/2010/main" val="244838178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8D31E1B-0407-4223-9642-0B642CBF57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67266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A97649-40B3-F818-E5DF-40174FFC852D}"/>
              </a:ext>
            </a:extLst>
          </p:cNvPr>
          <p:cNvSpPr>
            <a:spLocks noGrp="1"/>
          </p:cNvSpPr>
          <p:nvPr>
            <p:ph type="title"/>
          </p:nvPr>
        </p:nvSpPr>
        <p:spPr>
          <a:xfrm>
            <a:off x="1043631" y="873940"/>
            <a:ext cx="5052369" cy="1035781"/>
          </a:xfrm>
        </p:spPr>
        <p:txBody>
          <a:bodyPr anchor="ctr">
            <a:normAutofit/>
          </a:bodyPr>
          <a:lstStyle/>
          <a:p>
            <a:r>
              <a:rPr lang="en-CZ" sz="3600"/>
              <a:t>Neuroplasticity</a:t>
            </a:r>
          </a:p>
        </p:txBody>
      </p:sp>
      <p:sp>
        <p:nvSpPr>
          <p:cNvPr id="3" name="Content Placeholder 2">
            <a:extLst>
              <a:ext uri="{FF2B5EF4-FFF2-40B4-BE49-F238E27FC236}">
                <a16:creationId xmlns:a16="http://schemas.microsoft.com/office/drawing/2014/main" id="{C55BF9B0-869F-D530-B5C9-E77A69C6FD60}"/>
              </a:ext>
            </a:extLst>
          </p:cNvPr>
          <p:cNvSpPr>
            <a:spLocks noGrp="1"/>
          </p:cNvSpPr>
          <p:nvPr>
            <p:ph idx="1"/>
          </p:nvPr>
        </p:nvSpPr>
        <p:spPr>
          <a:xfrm>
            <a:off x="1045029" y="2524721"/>
            <a:ext cx="4991629" cy="3677123"/>
          </a:xfrm>
        </p:spPr>
        <p:txBody>
          <a:bodyPr anchor="ctr">
            <a:normAutofit/>
          </a:bodyPr>
          <a:lstStyle/>
          <a:p>
            <a:r>
              <a:rPr lang="en-GB" sz="1400" dirty="0">
                <a:latin typeface="Helvetica" pitchFamily="2" charset="0"/>
              </a:rPr>
              <a:t>Physical activity (fitness/endurance/resistance) training influences the CNS non-specifically – it induces new angiogenesis and increases cerebral blood flow without cortical reorganization, and it exerts a prophylactic influence on the cerebral atrophy observed earlier while preserving neuronal integrity.</a:t>
            </a:r>
            <a:r>
              <a:rPr lang="en-CZ" sz="1400">
                <a:latin typeface="Helvetica" pitchFamily="2" charset="0"/>
              </a:rPr>
              <a:t> </a:t>
            </a:r>
          </a:p>
          <a:p>
            <a:r>
              <a:rPr lang="en-GB" sz="1400" dirty="0">
                <a:effectLst/>
                <a:latin typeface="Helvetica" pitchFamily="2" charset="0"/>
              </a:rPr>
              <a:t>Motor/skill acquisitions and Technology based PTs  - systematically train damaged function. The repetition of new and complex movements induces a substantial cortical network reorganization topographically closely related to the trained movement that leads to a synaptogenesis process.</a:t>
            </a:r>
          </a:p>
          <a:p>
            <a:r>
              <a:rPr lang="en-GB" sz="1400" dirty="0" err="1">
                <a:effectLst/>
                <a:latin typeface="Helvetica" pitchFamily="2" charset="0"/>
              </a:rPr>
              <a:t>Neuropropriocptive</a:t>
            </a:r>
            <a:r>
              <a:rPr lang="en-GB" sz="1400" dirty="0">
                <a:effectLst/>
                <a:latin typeface="Helvetica" pitchFamily="2" charset="0"/>
              </a:rPr>
              <a:t> ”facilitation, inhibition” PT</a:t>
            </a:r>
            <a:r>
              <a:rPr lang="en-GB" sz="1400" dirty="0">
                <a:latin typeface="Helvetica" pitchFamily="2" charset="0"/>
              </a:rPr>
              <a:t> </a:t>
            </a:r>
            <a:r>
              <a:rPr lang="en-GB" sz="1400" dirty="0">
                <a:effectLst/>
                <a:latin typeface="Helvetica" pitchFamily="2" charset="0"/>
              </a:rPr>
              <a:t>suitable combines afferent stimuli, modulates </a:t>
            </a:r>
            <a:r>
              <a:rPr lang="en-GB" sz="1400" dirty="0" err="1">
                <a:effectLst/>
                <a:latin typeface="Helvetica" pitchFamily="2" charset="0"/>
              </a:rPr>
              <a:t>interneuronal</a:t>
            </a:r>
            <a:r>
              <a:rPr lang="en-GB" sz="1400" dirty="0">
                <a:effectLst/>
                <a:latin typeface="Helvetica" pitchFamily="2" charset="0"/>
              </a:rPr>
              <a:t> systems, repeatedly activates motor programs at the subcortical level, and as such induces adaptive and plastic processes of the CNS.</a:t>
            </a:r>
          </a:p>
          <a:p>
            <a:pPr marL="0" indent="0">
              <a:buNone/>
            </a:pPr>
            <a:endParaRPr lang="en-GB" sz="1400" dirty="0">
              <a:effectLst/>
              <a:latin typeface="Helvetica" pitchFamily="2" charset="0"/>
            </a:endParaRPr>
          </a:p>
          <a:p>
            <a:endParaRPr lang="en-CZ" sz="1400"/>
          </a:p>
        </p:txBody>
      </p:sp>
      <p:sp>
        <p:nvSpPr>
          <p:cNvPr id="18" name="Rectangle 17">
            <a:extLst>
              <a:ext uri="{FF2B5EF4-FFF2-40B4-BE49-F238E27FC236}">
                <a16:creationId xmlns:a16="http://schemas.microsoft.com/office/drawing/2014/main" id="{70E96339-907C-46C3-99AC-31179B6F0E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16299" y="608401"/>
            <a:ext cx="4637502" cy="559344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0">
            <a:extLst>
              <a:ext uri="{FF2B5EF4-FFF2-40B4-BE49-F238E27FC236}">
                <a16:creationId xmlns:a16="http://schemas.microsoft.com/office/drawing/2014/main" id="{2E58EE10-A6FE-4314-7CBC-C5F1416C69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0493" y="2239679"/>
            <a:ext cx="4223252" cy="2438926"/>
          </a:xfrm>
          <a:prstGeom prst="rect">
            <a:avLst/>
          </a:prstGeom>
          <a:noFill/>
        </p:spPr>
      </p:pic>
      <p:cxnSp>
        <p:nvCxnSpPr>
          <p:cNvPr id="20" name="Straight Connector 19">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2404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D7014F8C-B95A-C288-74B8-E4BA7ED1DD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275" y="1107353"/>
            <a:ext cx="4517519" cy="3951083"/>
          </a:xfrm>
          <a:prstGeom prst="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extLs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FE2D62EB-1D0D-EAB7-BFCE-74C07B9157AC}"/>
              </a:ext>
            </a:extLst>
          </p:cNvPr>
          <p:cNvSpPr>
            <a:spLocks noGrp="1"/>
          </p:cNvSpPr>
          <p:nvPr>
            <p:ph type="sldNum" sz="quarter" idx="12"/>
          </p:nvPr>
        </p:nvSpPr>
        <p:spPr/>
        <p:txBody>
          <a:bodyPr/>
          <a:lstStyle/>
          <a:p>
            <a:fld id="{B0AA46BF-E388-9D41-883E-5BB9CB2639A9}" type="slidenum">
              <a:rPr lang="en-CZ" smtClean="0"/>
              <a:t>24</a:t>
            </a:fld>
            <a:endParaRPr lang="en-CZ"/>
          </a:p>
        </p:txBody>
      </p:sp>
      <p:pic>
        <p:nvPicPr>
          <p:cNvPr id="8" name="Obrázek 2">
            <a:extLst>
              <a:ext uri="{FF2B5EF4-FFF2-40B4-BE49-F238E27FC236}">
                <a16:creationId xmlns:a16="http://schemas.microsoft.com/office/drawing/2014/main" id="{6CD6F9D6-A948-4C88-BB1F-21AD130FA7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6685" y="2620676"/>
            <a:ext cx="6939170" cy="2760220"/>
          </a:xfrm>
          <a:prstGeom prst="rect">
            <a:avLst/>
          </a:prstGeom>
          <a:noFill/>
          <a:ln>
            <a:noFill/>
          </a:ln>
          <a:effectLst>
            <a:outerShdw blurRad="50800" dist="50800" dir="21240000" sx="104000" sy="104000" algn="ctr" rotWithShape="0">
              <a:schemeClr val="bg2">
                <a:lumMod val="9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4C6370B4-332E-6DDE-68EE-9ADA34C84FFB}"/>
              </a:ext>
            </a:extLst>
          </p:cNvPr>
          <p:cNvPicPr>
            <a:picLocks noChangeAspect="1"/>
          </p:cNvPicPr>
          <p:nvPr/>
        </p:nvPicPr>
        <p:blipFill>
          <a:blip r:embed="rId5"/>
          <a:stretch>
            <a:fillRect/>
          </a:stretch>
        </p:blipFill>
        <p:spPr>
          <a:xfrm>
            <a:off x="904979" y="4912962"/>
            <a:ext cx="3664926" cy="1921417"/>
          </a:xfrm>
          <a:prstGeom prst="rect">
            <a:avLst/>
          </a:prstGeom>
        </p:spPr>
      </p:pic>
      <p:sp>
        <p:nvSpPr>
          <p:cNvPr id="7" name="Title 6">
            <a:extLst>
              <a:ext uri="{FF2B5EF4-FFF2-40B4-BE49-F238E27FC236}">
                <a16:creationId xmlns:a16="http://schemas.microsoft.com/office/drawing/2014/main" id="{30E8B8FE-BAD9-A831-0E32-6522F8ABC8C8}"/>
              </a:ext>
            </a:extLst>
          </p:cNvPr>
          <p:cNvSpPr>
            <a:spLocks noGrp="1"/>
          </p:cNvSpPr>
          <p:nvPr>
            <p:ph type="title"/>
          </p:nvPr>
        </p:nvSpPr>
        <p:spPr>
          <a:xfrm>
            <a:off x="838200" y="410155"/>
            <a:ext cx="10515600" cy="1325563"/>
          </a:xfrm>
        </p:spPr>
        <p:txBody>
          <a:bodyPr>
            <a:normAutofit fontScale="90000"/>
          </a:bodyPr>
          <a:lstStyle/>
          <a:p>
            <a:pPr algn="ctr"/>
            <a:r>
              <a:rPr lang="cs-CZ" altLang="x-none" dirty="0">
                <a:solidFill>
                  <a:schemeClr val="accent1"/>
                </a:solidFill>
              </a:rPr>
              <a:t>Plasticity and adaptability </a:t>
            </a:r>
            <a:r>
              <a:rPr lang="cs-CZ" altLang="x-none" dirty="0" err="1">
                <a:solidFill>
                  <a:schemeClr val="accent1"/>
                </a:solidFill>
              </a:rPr>
              <a:t>of</a:t>
            </a:r>
            <a:r>
              <a:rPr lang="cs-CZ" altLang="x-none" dirty="0">
                <a:solidFill>
                  <a:schemeClr val="accent1"/>
                </a:solidFill>
              </a:rPr>
              <a:t> </a:t>
            </a:r>
            <a:r>
              <a:rPr lang="cs-CZ" altLang="x-none" dirty="0" err="1">
                <a:solidFill>
                  <a:schemeClr val="accent1"/>
                </a:solidFill>
              </a:rPr>
              <a:t>the</a:t>
            </a:r>
            <a:r>
              <a:rPr lang="cs-CZ" altLang="x-none" dirty="0">
                <a:solidFill>
                  <a:schemeClr val="accent1"/>
                </a:solidFill>
              </a:rPr>
              <a:t> CNS – </a:t>
            </a:r>
            <a:r>
              <a:rPr lang="cs-CZ" altLang="x-none" dirty="0" err="1">
                <a:solidFill>
                  <a:schemeClr val="accent1"/>
                </a:solidFill>
              </a:rPr>
              <a:t>functional</a:t>
            </a:r>
            <a:r>
              <a:rPr lang="cs-CZ" altLang="x-none" dirty="0">
                <a:solidFill>
                  <a:schemeClr val="accent1"/>
                </a:solidFill>
              </a:rPr>
              <a:t> </a:t>
            </a:r>
            <a:r>
              <a:rPr lang="cs-CZ" altLang="x-none" dirty="0" err="1">
                <a:solidFill>
                  <a:schemeClr val="accent1"/>
                </a:solidFill>
              </a:rPr>
              <a:t>changes</a:t>
            </a:r>
            <a:br>
              <a:rPr lang="en-CZ" dirty="0">
                <a:solidFill>
                  <a:schemeClr val="accent1"/>
                </a:solidFill>
              </a:rPr>
            </a:br>
            <a:endParaRPr lang="en-CZ" dirty="0"/>
          </a:p>
        </p:txBody>
      </p:sp>
    </p:spTree>
    <p:extLst>
      <p:ext uri="{BB962C8B-B14F-4D97-AF65-F5344CB8AC3E}">
        <p14:creationId xmlns:p14="http://schemas.microsoft.com/office/powerpoint/2010/main" val="23937473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BDF1A630-2A9B-41A0-92F9-FDA261070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19A6B5CE-CB1D-48EE-8B43-E952235C83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8" name="Rectangle 17">
              <a:extLst>
                <a:ext uri="{FF2B5EF4-FFF2-40B4-BE49-F238E27FC236}">
                  <a16:creationId xmlns:a16="http://schemas.microsoft.com/office/drawing/2014/main" id="{E3F3EAA5-4E15-400B-BBA3-82B3F49A21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2BA2E40-BE9B-4C54-9CDD-40EE804CCE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a:extLst>
              <a:ext uri="{FF2B5EF4-FFF2-40B4-BE49-F238E27FC236}">
                <a16:creationId xmlns:a16="http://schemas.microsoft.com/office/drawing/2014/main" id="{0DA909B4-15FF-46A6-8A7F-7AEF977FE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6">
            <a:extLst>
              <a:ext uri="{FF2B5EF4-FFF2-40B4-BE49-F238E27FC236}">
                <a16:creationId xmlns:a16="http://schemas.microsoft.com/office/drawing/2014/main" id="{D91CC570-6E44-946C-737A-19AD0E06991E}"/>
              </a:ext>
            </a:extLst>
          </p:cNvPr>
          <p:cNvSpPr txBox="1">
            <a:spLocks/>
          </p:cNvSpPr>
          <p:nvPr/>
        </p:nvSpPr>
        <p:spPr>
          <a:xfrm>
            <a:off x="1057025" y="195530"/>
            <a:ext cx="5040285" cy="116958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altLang="x-none" sz="2500" dirty="0"/>
              <a:t>Plasticity and adaptability of the CNS – structural changes</a:t>
            </a:r>
            <a:br>
              <a:rPr lang="en-US" sz="2500" dirty="0"/>
            </a:br>
            <a:endParaRPr lang="en-US" sz="2500" dirty="0"/>
          </a:p>
        </p:txBody>
      </p:sp>
      <p:sp>
        <p:nvSpPr>
          <p:cNvPr id="23" name="Rectangle 22">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55714" y="2263365"/>
            <a:ext cx="49377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ovéPole 9">
            <a:extLst>
              <a:ext uri="{FF2B5EF4-FFF2-40B4-BE49-F238E27FC236}">
                <a16:creationId xmlns:a16="http://schemas.microsoft.com/office/drawing/2014/main" id="{99F1010D-AA8A-4544-A788-568264E89689}"/>
              </a:ext>
            </a:extLst>
          </p:cNvPr>
          <p:cNvSpPr txBox="1">
            <a:spLocks noChangeArrowheads="1"/>
          </p:cNvSpPr>
          <p:nvPr/>
        </p:nvSpPr>
        <p:spPr bwMode="auto">
          <a:xfrm>
            <a:off x="1055715" y="3567981"/>
            <a:ext cx="5040285" cy="363249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28600">
              <a:lnSpc>
                <a:spcPct val="90000"/>
              </a:lnSpc>
              <a:spcBef>
                <a:spcPct val="0"/>
              </a:spcBef>
              <a:spcAft>
                <a:spcPts val="600"/>
              </a:spcAft>
              <a:buClr>
                <a:schemeClr val="accent1"/>
              </a:buClr>
            </a:pPr>
            <a:endParaRPr lang="en-US" altLang="en-CZ" sz="2000" dirty="0">
              <a:latin typeface="+mn-lt"/>
            </a:endParaRPr>
          </a:p>
        </p:txBody>
      </p:sp>
      <p:pic>
        <p:nvPicPr>
          <p:cNvPr id="6" name="Zástupný symbol pro obsah 8">
            <a:extLst>
              <a:ext uri="{FF2B5EF4-FFF2-40B4-BE49-F238E27FC236}">
                <a16:creationId xmlns:a16="http://schemas.microsoft.com/office/drawing/2014/main" id="{38559656-8C6F-5745-8D24-5C43036EC72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a:xfrm>
            <a:off x="6010234" y="73866"/>
            <a:ext cx="4389120" cy="2315867"/>
          </a:xfrm>
          <a:prstGeom prst="rect">
            <a:avLst/>
          </a:prstGeom>
          <a:noFill/>
          <a:ln>
            <a:noFill/>
          </a:ln>
          <a:effectLst>
            <a:outerShdw blurRad="50800" dist="50800" dir="21240000" sx="104000" sy="104000" algn="ctr" rotWithShape="0">
              <a:schemeClr val="bg2">
                <a:lumMod val="90000"/>
              </a:schemeClr>
            </a:outerShdw>
          </a:effectLst>
        </p:spPr>
      </p:pic>
      <p:pic>
        <p:nvPicPr>
          <p:cNvPr id="5" name="Picture 4">
            <a:extLst>
              <a:ext uri="{FF2B5EF4-FFF2-40B4-BE49-F238E27FC236}">
                <a16:creationId xmlns:a16="http://schemas.microsoft.com/office/drawing/2014/main" id="{DFDA3507-8979-C644-9959-312DF7F738E5}"/>
              </a:ext>
            </a:extLst>
          </p:cNvPr>
          <p:cNvPicPr>
            <a:picLocks noChangeAspect="1"/>
          </p:cNvPicPr>
          <p:nvPr/>
        </p:nvPicPr>
        <p:blipFill>
          <a:blip r:embed="rId4"/>
          <a:stretch>
            <a:fillRect/>
          </a:stretch>
        </p:blipFill>
        <p:spPr>
          <a:xfrm>
            <a:off x="6362772" y="2524401"/>
            <a:ext cx="4389120" cy="2287451"/>
          </a:xfrm>
          <a:prstGeom prst="rect">
            <a:avLst/>
          </a:prstGeom>
        </p:spPr>
      </p:pic>
      <p:sp>
        <p:nvSpPr>
          <p:cNvPr id="4" name="Zástupný symbol pro číslo snímku 3">
            <a:extLst>
              <a:ext uri="{FF2B5EF4-FFF2-40B4-BE49-F238E27FC236}">
                <a16:creationId xmlns:a16="http://schemas.microsoft.com/office/drawing/2014/main" id="{77E9471A-0966-C640-935B-A5A941FFD61F}"/>
              </a:ext>
            </a:extLst>
          </p:cNvPr>
          <p:cNvSpPr>
            <a:spLocks noGrp="1"/>
          </p:cNvSpPr>
          <p:nvPr>
            <p:ph type="sldNum" sz="quarter" idx="12"/>
          </p:nvPr>
        </p:nvSpPr>
        <p:spPr>
          <a:xfrm>
            <a:off x="8610600" y="6492240"/>
            <a:ext cx="2743200" cy="365125"/>
          </a:xfrm>
        </p:spPr>
        <p:txBody>
          <a:bodyPr vert="horz" lIns="91440" tIns="45720" rIns="91440" bIns="45720" rtlCol="0" anchor="ctr">
            <a:normAutofit/>
          </a:bodyPr>
          <a:lstStyle/>
          <a:p>
            <a:pPr>
              <a:spcAft>
                <a:spcPts val="600"/>
              </a:spcAft>
            </a:pPr>
            <a:fld id="{B0AA46BF-E388-9D41-883E-5BB9CB2639A9}" type="slidenum">
              <a:rPr lang="en-US" smtClean="0"/>
              <a:pPr>
                <a:spcAft>
                  <a:spcPts val="600"/>
                </a:spcAft>
              </a:pPr>
              <a:t>25</a:t>
            </a:fld>
            <a:endParaRPr lang="en-US"/>
          </a:p>
        </p:txBody>
      </p:sp>
      <p:pic>
        <p:nvPicPr>
          <p:cNvPr id="3" name="Content Placeholder 4">
            <a:extLst>
              <a:ext uri="{FF2B5EF4-FFF2-40B4-BE49-F238E27FC236}">
                <a16:creationId xmlns:a16="http://schemas.microsoft.com/office/drawing/2014/main" id="{72F5A1EB-DF34-0CC6-1FB5-DBAD48929D0E}"/>
              </a:ext>
            </a:extLst>
          </p:cNvPr>
          <p:cNvPicPr>
            <a:picLocks noChangeAspect="1"/>
          </p:cNvPicPr>
          <p:nvPr/>
        </p:nvPicPr>
        <p:blipFill>
          <a:blip r:embed="rId5"/>
          <a:stretch>
            <a:fillRect/>
          </a:stretch>
        </p:blipFill>
        <p:spPr>
          <a:xfrm>
            <a:off x="1261949" y="3333861"/>
            <a:ext cx="4213433" cy="3033670"/>
          </a:xfrm>
          <a:prstGeom prst="rect">
            <a:avLst/>
          </a:prstGeom>
        </p:spPr>
      </p:pic>
      <p:pic>
        <p:nvPicPr>
          <p:cNvPr id="8" name="Picture 2">
            <a:extLst>
              <a:ext uri="{FF2B5EF4-FFF2-40B4-BE49-F238E27FC236}">
                <a16:creationId xmlns:a16="http://schemas.microsoft.com/office/drawing/2014/main" id="{3A9835BE-FBB4-C179-0A68-72777BEA7C09}"/>
              </a:ext>
            </a:extLst>
          </p:cNvPr>
          <p:cNvPicPr>
            <a:picLocks noChangeAspect="1"/>
          </p:cNvPicPr>
          <p:nvPr/>
        </p:nvPicPr>
        <p:blipFill>
          <a:blip r:embed="rId6"/>
          <a:stretch>
            <a:fillRect/>
          </a:stretch>
        </p:blipFill>
        <p:spPr>
          <a:xfrm>
            <a:off x="1261720" y="1258491"/>
            <a:ext cx="4389121" cy="1986077"/>
          </a:xfrm>
          <a:prstGeom prst="rect">
            <a:avLst/>
          </a:prstGeom>
          <a:noFill/>
          <a:ln>
            <a:noFill/>
          </a:ln>
          <a:effectLst>
            <a:outerShdw blurRad="50800" dist="50800" dir="21240000" sx="104000" sy="104000" algn="ctr" rotWithShape="0">
              <a:schemeClr val="bg2">
                <a:lumMod val="90000"/>
              </a:schemeClr>
            </a:outerShdw>
          </a:effectLst>
        </p:spPr>
      </p:pic>
      <p:sp>
        <p:nvSpPr>
          <p:cNvPr id="9" name="TextovéPole 8">
            <a:extLst>
              <a:ext uri="{FF2B5EF4-FFF2-40B4-BE49-F238E27FC236}">
                <a16:creationId xmlns:a16="http://schemas.microsoft.com/office/drawing/2014/main" id="{4EEAC747-9645-A314-5E8E-3D98014D14FA}"/>
              </a:ext>
            </a:extLst>
          </p:cNvPr>
          <p:cNvSpPr txBox="1"/>
          <p:nvPr/>
        </p:nvSpPr>
        <p:spPr>
          <a:xfrm>
            <a:off x="4974644" y="4990641"/>
            <a:ext cx="6599755" cy="1021818"/>
          </a:xfrm>
          <a:prstGeom prst="rect">
            <a:avLst/>
          </a:prstGeom>
          <a:noFill/>
        </p:spPr>
        <p:txBody>
          <a:bodyPr wrap="none" rtlCol="0">
            <a:spAutoFit/>
          </a:bodyPr>
          <a:lstStyle/>
          <a:p>
            <a:pPr marL="285750" indent="-228600">
              <a:lnSpc>
                <a:spcPct val="90000"/>
              </a:lnSpc>
              <a:spcBef>
                <a:spcPct val="0"/>
              </a:spcBef>
              <a:spcAft>
                <a:spcPts val="600"/>
              </a:spcAft>
              <a:buClr>
                <a:schemeClr val="accent1"/>
              </a:buClr>
            </a:pPr>
            <a:r>
              <a:rPr lang="en-US" altLang="en-CZ" sz="1800" b="1" dirty="0">
                <a:latin typeface="+mn-lt"/>
              </a:rPr>
              <a:t>Reduction of radial diffusivity – remyelination</a:t>
            </a:r>
          </a:p>
          <a:p>
            <a:pPr marL="285750" indent="-228600">
              <a:lnSpc>
                <a:spcPct val="90000"/>
              </a:lnSpc>
              <a:spcBef>
                <a:spcPct val="0"/>
              </a:spcBef>
              <a:spcAft>
                <a:spcPts val="600"/>
              </a:spcAft>
              <a:buClr>
                <a:schemeClr val="accent1"/>
              </a:buClr>
            </a:pPr>
            <a:r>
              <a:rPr lang="en-US" altLang="en-CZ" sz="1800" b="1" dirty="0">
                <a:latin typeface="+mn-lt"/>
              </a:rPr>
              <a:t>Increasing fractional anisotropy – improving white matter integrity</a:t>
            </a:r>
            <a:endParaRPr lang="en-US" altLang="en-CZ" sz="1800" dirty="0">
              <a:latin typeface="+mn-lt"/>
            </a:endParaRPr>
          </a:p>
          <a:p>
            <a:endParaRPr lang="cs-CZ" dirty="0"/>
          </a:p>
        </p:txBody>
      </p:sp>
    </p:spTree>
    <p:extLst>
      <p:ext uri="{BB962C8B-B14F-4D97-AF65-F5344CB8AC3E}">
        <p14:creationId xmlns:p14="http://schemas.microsoft.com/office/powerpoint/2010/main" val="25400367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5">
            <a:extLst>
              <a:ext uri="{FF2B5EF4-FFF2-40B4-BE49-F238E27FC236}">
                <a16:creationId xmlns:a16="http://schemas.microsoft.com/office/drawing/2014/main" id="{B1CFCA73-37FB-447F-BBFB-537BB8D14438}"/>
              </a:ext>
            </a:extLst>
          </p:cNvPr>
          <p:cNvGrpSpPr>
            <a:grpSpLocks/>
          </p:cNvGrpSpPr>
          <p:nvPr/>
        </p:nvGrpSpPr>
        <p:grpSpPr bwMode="auto">
          <a:xfrm>
            <a:off x="952817" y="2547390"/>
            <a:ext cx="377159" cy="2280075"/>
            <a:chOff x="7660318" y="739740"/>
            <a:chExt cx="457200" cy="3224598"/>
          </a:xfrm>
        </p:grpSpPr>
        <p:sp>
          <p:nvSpPr>
            <p:cNvPr id="6" name="Rectangle 5">
              <a:extLst>
                <a:ext uri="{FF2B5EF4-FFF2-40B4-BE49-F238E27FC236}">
                  <a16:creationId xmlns:a16="http://schemas.microsoft.com/office/drawing/2014/main" id="{D7FF5612-298E-A229-60E6-B20E7050E28B}"/>
                </a:ext>
              </a:extLst>
            </p:cNvPr>
            <p:cNvSpPr/>
            <p:nvPr/>
          </p:nvSpPr>
          <p:spPr>
            <a:xfrm>
              <a:off x="7660318" y="739740"/>
              <a:ext cx="457200" cy="3762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 name="Rectangle 6">
              <a:extLst>
                <a:ext uri="{FF2B5EF4-FFF2-40B4-BE49-F238E27FC236}">
                  <a16:creationId xmlns:a16="http://schemas.microsoft.com/office/drawing/2014/main" id="{ED64C378-40C4-FFD0-2390-E6838F1A7471}"/>
                </a:ext>
              </a:extLst>
            </p:cNvPr>
            <p:cNvSpPr/>
            <p:nvPr/>
          </p:nvSpPr>
          <p:spPr>
            <a:xfrm>
              <a:off x="7660318" y="3588055"/>
              <a:ext cx="457200" cy="3762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sp>
        <p:nvSpPr>
          <p:cNvPr id="5" name="Slide Number Placeholder 4">
            <a:extLst>
              <a:ext uri="{FF2B5EF4-FFF2-40B4-BE49-F238E27FC236}">
                <a16:creationId xmlns:a16="http://schemas.microsoft.com/office/drawing/2014/main" id="{9E72863E-0C7F-EBCB-203F-A3EEAF0E2D19}"/>
              </a:ext>
            </a:extLst>
          </p:cNvPr>
          <p:cNvSpPr>
            <a:spLocks noGrp="1"/>
          </p:cNvSpPr>
          <p:nvPr>
            <p:ph type="sldNum" sz="quarter" idx="12"/>
          </p:nvPr>
        </p:nvSpPr>
        <p:spPr/>
        <p:txBody>
          <a:bodyPr/>
          <a:lstStyle/>
          <a:p>
            <a:fld id="{B0AA46BF-E388-9D41-883E-5BB9CB2639A9}" type="slidenum">
              <a:rPr lang="en-CZ" smtClean="0"/>
              <a:t>26</a:t>
            </a:fld>
            <a:endParaRPr lang="en-CZ"/>
          </a:p>
        </p:txBody>
      </p:sp>
      <p:sp>
        <p:nvSpPr>
          <p:cNvPr id="12" name="Title 11">
            <a:extLst>
              <a:ext uri="{FF2B5EF4-FFF2-40B4-BE49-F238E27FC236}">
                <a16:creationId xmlns:a16="http://schemas.microsoft.com/office/drawing/2014/main" id="{DAFA9DCF-8E67-34BF-E711-4D82AED82EBA}"/>
              </a:ext>
            </a:extLst>
          </p:cNvPr>
          <p:cNvSpPr>
            <a:spLocks noGrp="1"/>
          </p:cNvSpPr>
          <p:nvPr>
            <p:ph type="title"/>
          </p:nvPr>
        </p:nvSpPr>
        <p:spPr>
          <a:xfrm>
            <a:off x="838200" y="-237551"/>
            <a:ext cx="10515600" cy="1325563"/>
          </a:xfrm>
        </p:spPr>
        <p:txBody>
          <a:bodyPr>
            <a:normAutofit fontScale="90000"/>
          </a:bodyPr>
          <a:lstStyle/>
          <a:p>
            <a:br>
              <a:rPr lang="en-GB" dirty="0">
                <a:solidFill>
                  <a:schemeClr val="accent1"/>
                </a:solidFill>
              </a:rPr>
            </a:br>
            <a:r>
              <a:rPr lang="en-GB" dirty="0">
                <a:solidFill>
                  <a:schemeClr val="accent1"/>
                </a:solidFill>
              </a:rPr>
              <a:t>Thank you for your attention!</a:t>
            </a:r>
            <a:br>
              <a:rPr lang="en-GB" b="1" dirty="0">
                <a:solidFill>
                  <a:schemeClr val="accent1"/>
                </a:solidFill>
              </a:rPr>
            </a:br>
            <a:endParaRPr lang="en-GB" dirty="0">
              <a:solidFill>
                <a:schemeClr val="accent1"/>
              </a:solidFill>
            </a:endParaRPr>
          </a:p>
        </p:txBody>
      </p:sp>
      <p:pic>
        <p:nvPicPr>
          <p:cNvPr id="16" name="Obrázek 1">
            <a:extLst>
              <a:ext uri="{FF2B5EF4-FFF2-40B4-BE49-F238E27FC236}">
                <a16:creationId xmlns:a16="http://schemas.microsoft.com/office/drawing/2014/main" id="{D27B9FFD-A59C-8E49-AE4C-BFA23418A95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67153" y="66510"/>
            <a:ext cx="3676593" cy="477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032547B1-9C01-F22C-DF58-68FADF3226FC}"/>
              </a:ext>
            </a:extLst>
          </p:cNvPr>
          <p:cNvSpPr txBox="1"/>
          <p:nvPr/>
        </p:nvSpPr>
        <p:spPr>
          <a:xfrm>
            <a:off x="7252909" y="5286327"/>
            <a:ext cx="4798148" cy="1200329"/>
          </a:xfrm>
          <a:prstGeom prst="rect">
            <a:avLst/>
          </a:prstGeom>
          <a:noFill/>
        </p:spPr>
        <p:txBody>
          <a:bodyPr wrap="square">
            <a:spAutoFit/>
          </a:bodyPr>
          <a:lstStyle/>
          <a:p>
            <a:r>
              <a:rPr lang="en-US" altLang="cs-CZ" sz="1800" dirty="0">
                <a:ea typeface="ＭＳ 明朝" panose="02020609040205080304" pitchFamily="49" charset="-128"/>
                <a:cs typeface="ＭＳ 明朝" panose="02020609040205080304" pitchFamily="49" charset="-128"/>
              </a:rPr>
              <a:t>iBook: </a:t>
            </a:r>
            <a:r>
              <a:rPr lang="en-US" altLang="cs-CZ" sz="1800" dirty="0">
                <a:solidFill>
                  <a:srgbClr val="0000E9"/>
                </a:solidFill>
                <a:ea typeface="ＭＳ 明朝" panose="02020609040205080304" pitchFamily="49" charset="-128"/>
                <a:cs typeface="ＭＳ 明朝" panose="02020609040205080304" pitchFamily="49" charset="-128"/>
                <a:hlinkClick r:id="rId4"/>
              </a:rPr>
              <a:t>https://itunes.apple.com/cz/book/neurorehabilitation-people-impaired-mobility-therapeutic/id1207772832</a:t>
            </a:r>
            <a:endParaRPr lang="en-US" altLang="cs-CZ" sz="1800" dirty="0">
              <a:solidFill>
                <a:srgbClr val="0000E9"/>
              </a:solidFill>
              <a:ea typeface="ＭＳ 明朝" panose="02020609040205080304" pitchFamily="49" charset="-128"/>
              <a:cs typeface="ＭＳ 明朝" panose="02020609040205080304" pitchFamily="49" charset="-128"/>
            </a:endParaRPr>
          </a:p>
          <a:p>
            <a:endParaRPr lang="en-US" dirty="0">
              <a:solidFill>
                <a:srgbClr val="0000E9"/>
              </a:solidFill>
              <a:ea typeface="ＭＳ 明朝" panose="02020609040205080304" pitchFamily="49" charset="-128"/>
            </a:endParaRPr>
          </a:p>
        </p:txBody>
      </p:sp>
      <p:pic>
        <p:nvPicPr>
          <p:cNvPr id="10" name="Obrázek 9" descr="Obsah obrázku text, snímek obrazovky, design&#10;&#10;Popis byl vytvořen automaticky">
            <a:extLst>
              <a:ext uri="{FF2B5EF4-FFF2-40B4-BE49-F238E27FC236}">
                <a16:creationId xmlns:a16="http://schemas.microsoft.com/office/drawing/2014/main" id="{2448437D-F8F8-2084-8A0D-AE7D5375A494}"/>
              </a:ext>
            </a:extLst>
          </p:cNvPr>
          <p:cNvPicPr>
            <a:picLocks noChangeAspect="1"/>
          </p:cNvPicPr>
          <p:nvPr/>
        </p:nvPicPr>
        <p:blipFill>
          <a:blip r:embed="rId5"/>
          <a:stretch>
            <a:fillRect/>
          </a:stretch>
        </p:blipFill>
        <p:spPr>
          <a:xfrm>
            <a:off x="923313" y="764738"/>
            <a:ext cx="5819372" cy="5194380"/>
          </a:xfrm>
          <a:prstGeom prst="rect">
            <a:avLst/>
          </a:prstGeom>
        </p:spPr>
      </p:pic>
      <p:sp>
        <p:nvSpPr>
          <p:cNvPr id="11" name="TextovéPole 10">
            <a:extLst>
              <a:ext uri="{FF2B5EF4-FFF2-40B4-BE49-F238E27FC236}">
                <a16:creationId xmlns:a16="http://schemas.microsoft.com/office/drawing/2014/main" id="{A22D9559-C6AF-5E6E-10CE-302C3A7B318B}"/>
              </a:ext>
            </a:extLst>
          </p:cNvPr>
          <p:cNvSpPr txBox="1"/>
          <p:nvPr/>
        </p:nvSpPr>
        <p:spPr>
          <a:xfrm>
            <a:off x="923313" y="6258054"/>
            <a:ext cx="5302029" cy="646331"/>
          </a:xfrm>
          <a:prstGeom prst="rect">
            <a:avLst/>
          </a:prstGeom>
          <a:noFill/>
        </p:spPr>
        <p:txBody>
          <a:bodyPr wrap="none" rtlCol="0">
            <a:spAutoFit/>
          </a:bodyPr>
          <a:lstStyle/>
          <a:p>
            <a:r>
              <a:rPr lang="cs-CZ" dirty="0"/>
              <a:t>https://</a:t>
            </a:r>
            <a:r>
              <a:rPr lang="cs-CZ" dirty="0" err="1"/>
              <a:t>www.ceros.mobi</a:t>
            </a:r>
            <a:r>
              <a:rPr lang="cs-CZ" dirty="0"/>
              <a:t>/pro-</a:t>
            </a:r>
            <a:r>
              <a:rPr lang="cs-CZ" dirty="0" err="1"/>
              <a:t>odborniky</a:t>
            </a:r>
            <a:r>
              <a:rPr lang="cs-CZ" dirty="0"/>
              <a:t>/</a:t>
            </a:r>
            <a:r>
              <a:rPr lang="cs-CZ" dirty="0" err="1"/>
              <a:t>odborne</a:t>
            </a:r>
            <a:r>
              <a:rPr lang="cs-CZ" dirty="0"/>
              <a:t>-akce</a:t>
            </a:r>
            <a:endParaRPr lang="en-CZ"/>
          </a:p>
          <a:p>
            <a:endParaRPr lang="cs-CZ" dirty="0"/>
          </a:p>
        </p:txBody>
      </p:sp>
    </p:spTree>
    <p:extLst>
      <p:ext uri="{BB962C8B-B14F-4D97-AF65-F5344CB8AC3E}">
        <p14:creationId xmlns:p14="http://schemas.microsoft.com/office/powerpoint/2010/main" val="2036064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40BB2C-20F2-2B11-3A90-A6CA0DB3B1FA}"/>
              </a:ext>
            </a:extLst>
          </p:cNvPr>
          <p:cNvPicPr>
            <a:picLocks noChangeAspect="1"/>
          </p:cNvPicPr>
          <p:nvPr/>
        </p:nvPicPr>
        <p:blipFill>
          <a:blip r:embed="rId3">
            <a:duotone>
              <a:prstClr val="black"/>
              <a:prstClr val="white"/>
            </a:duotone>
          </a:blip>
          <a:stretch>
            <a:fillRect/>
          </a:stretch>
        </p:blipFill>
        <p:spPr>
          <a:xfrm>
            <a:off x="1410157" y="1997405"/>
            <a:ext cx="8135764" cy="4442555"/>
          </a:xfrm>
          <a:prstGeom prst="rect">
            <a:avLst/>
          </a:prstGeom>
        </p:spPr>
      </p:pic>
      <p:sp>
        <p:nvSpPr>
          <p:cNvPr id="27650" name="Text Box 4">
            <a:extLst>
              <a:ext uri="{FF2B5EF4-FFF2-40B4-BE49-F238E27FC236}">
                <a16:creationId xmlns:a16="http://schemas.microsoft.com/office/drawing/2014/main" id="{4C55502B-6128-0674-0289-792B94FF9512}"/>
              </a:ext>
            </a:extLst>
          </p:cNvPr>
          <p:cNvSpPr txBox="1">
            <a:spLocks noChangeArrowheads="1"/>
          </p:cNvSpPr>
          <p:nvPr/>
        </p:nvSpPr>
        <p:spPr bwMode="auto">
          <a:xfrm>
            <a:off x="7343775" y="6480176"/>
            <a:ext cx="3149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rgbClr val="FFFF00"/>
                </a:solidFill>
                <a:latin typeface="Arial" panose="020B0604020202020204" pitchFamily="34" charset="0"/>
                <a:ea typeface="ＭＳ Ｐゴシック" panose="020B0600070205080204" pitchFamily="34" charset="-128"/>
              </a:defRPr>
            </a:lvl1pPr>
            <a:lvl2pPr marL="742950" indent="-285750">
              <a:defRPr sz="2800">
                <a:solidFill>
                  <a:srgbClr val="FFFF00"/>
                </a:solidFill>
                <a:latin typeface="Arial" panose="020B0604020202020204" pitchFamily="34" charset="0"/>
                <a:ea typeface="ＭＳ Ｐゴシック" panose="020B0600070205080204" pitchFamily="34" charset="-128"/>
              </a:defRPr>
            </a:lvl2pPr>
            <a:lvl3pPr marL="1143000" indent="-228600">
              <a:defRPr sz="2800">
                <a:solidFill>
                  <a:srgbClr val="FFFF00"/>
                </a:solidFill>
                <a:latin typeface="Arial" panose="020B0604020202020204" pitchFamily="34" charset="0"/>
                <a:ea typeface="ＭＳ Ｐゴシック" panose="020B0600070205080204" pitchFamily="34" charset="-128"/>
              </a:defRPr>
            </a:lvl3pPr>
            <a:lvl4pPr marL="1600200" indent="-228600">
              <a:defRPr sz="2800">
                <a:solidFill>
                  <a:srgbClr val="FFFF00"/>
                </a:solidFill>
                <a:latin typeface="Arial" panose="020B0604020202020204" pitchFamily="34" charset="0"/>
                <a:ea typeface="ＭＳ Ｐゴシック" panose="020B0600070205080204" pitchFamily="34" charset="-128"/>
              </a:defRPr>
            </a:lvl4pPr>
            <a:lvl5pPr marL="2057400" indent="-228600">
              <a:defRPr sz="2800">
                <a:solidFill>
                  <a:srgbClr val="FFFF00"/>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FFFF00"/>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FFFF00"/>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FFFF00"/>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FFFF00"/>
                </a:solidFill>
                <a:latin typeface="Arial" panose="020B0604020202020204" pitchFamily="34" charset="0"/>
                <a:ea typeface="ＭＳ Ｐゴシック" panose="020B0600070205080204" pitchFamily="34" charset="-128"/>
              </a:defRPr>
            </a:lvl9pPr>
          </a:lstStyle>
          <a:p>
            <a:pPr eaLnBrk="1" hangingPunct="1"/>
            <a:r>
              <a:rPr lang="cs-CZ" altLang="cs-CZ" sz="1600">
                <a:solidFill>
                  <a:srgbClr val="000000"/>
                </a:solidFill>
              </a:rPr>
              <a:t>Neurological Rehabilitaton, 2001</a:t>
            </a:r>
          </a:p>
        </p:txBody>
      </p:sp>
      <p:pic>
        <p:nvPicPr>
          <p:cNvPr id="27653" name="Picture 2" descr="http://www1.pictures.zimbio.com/pc/Kate+Winslet+Kate+Winslet+Walking+West+Village+1dUtkvQdKo5l.jpg">
            <a:extLst>
              <a:ext uri="{FF2B5EF4-FFF2-40B4-BE49-F238E27FC236}">
                <a16:creationId xmlns:a16="http://schemas.microsoft.com/office/drawing/2014/main" id="{365D4D0C-1148-58C5-EDF4-FDB6849356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1208" y="23813"/>
            <a:ext cx="942975"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1">
            <a:extLst>
              <a:ext uri="{FF2B5EF4-FFF2-40B4-BE49-F238E27FC236}">
                <a16:creationId xmlns:a16="http://schemas.microsoft.com/office/drawing/2014/main" id="{0446E693-DDD9-386E-300F-5833200C75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0803" y="25400"/>
            <a:ext cx="2143125"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DD2AA0E-2B05-8599-265E-76AD496F6446}"/>
              </a:ext>
            </a:extLst>
          </p:cNvPr>
          <p:cNvSpPr txBox="1"/>
          <p:nvPr/>
        </p:nvSpPr>
        <p:spPr>
          <a:xfrm>
            <a:off x="317707" y="41274"/>
            <a:ext cx="2039903" cy="298543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lvl1pPr eaLnBrk="0" hangingPunct="0">
              <a:defRPr sz="2800">
                <a:solidFill>
                  <a:srgbClr val="FFFF00"/>
                </a:solidFill>
                <a:latin typeface="Arial" charset="0"/>
                <a:ea typeface="ＭＳ Ｐゴシック" charset="-128"/>
              </a:defRPr>
            </a:lvl1pPr>
            <a:lvl2pPr marL="742950" indent="-285750" eaLnBrk="0" hangingPunct="0">
              <a:defRPr sz="2800">
                <a:solidFill>
                  <a:srgbClr val="FFFF00"/>
                </a:solidFill>
                <a:latin typeface="Arial" charset="0"/>
                <a:ea typeface="ＭＳ Ｐゴシック" charset="-128"/>
              </a:defRPr>
            </a:lvl2pPr>
            <a:lvl3pPr marL="1143000" indent="-228600" eaLnBrk="0" hangingPunct="0">
              <a:defRPr sz="2800">
                <a:solidFill>
                  <a:srgbClr val="FFFF00"/>
                </a:solidFill>
                <a:latin typeface="Arial" charset="0"/>
                <a:ea typeface="ＭＳ Ｐゴシック" charset="-128"/>
              </a:defRPr>
            </a:lvl3pPr>
            <a:lvl4pPr marL="1600200" indent="-228600" eaLnBrk="0" hangingPunct="0">
              <a:defRPr sz="2800">
                <a:solidFill>
                  <a:srgbClr val="FFFF00"/>
                </a:solidFill>
                <a:latin typeface="Arial" charset="0"/>
                <a:ea typeface="ＭＳ Ｐゴシック" charset="-128"/>
              </a:defRPr>
            </a:lvl4pPr>
            <a:lvl5pPr marL="2057400" indent="-228600" eaLnBrk="0" hangingPunct="0">
              <a:defRPr sz="2800">
                <a:solidFill>
                  <a:srgbClr val="FFFF00"/>
                </a:solidFill>
                <a:latin typeface="Arial" charset="0"/>
                <a:ea typeface="ＭＳ Ｐゴシック" charset="-128"/>
              </a:defRPr>
            </a:lvl5pPr>
            <a:lvl6pPr marL="2514600" indent="-228600" eaLnBrk="0" fontAlgn="base" hangingPunct="0">
              <a:spcBef>
                <a:spcPct val="0"/>
              </a:spcBef>
              <a:spcAft>
                <a:spcPct val="0"/>
              </a:spcAft>
              <a:defRPr sz="2800">
                <a:solidFill>
                  <a:srgbClr val="FFFF00"/>
                </a:solidFill>
                <a:latin typeface="Arial" charset="0"/>
                <a:ea typeface="ＭＳ Ｐゴシック" charset="-128"/>
              </a:defRPr>
            </a:lvl6pPr>
            <a:lvl7pPr marL="2971800" indent="-228600" eaLnBrk="0" fontAlgn="base" hangingPunct="0">
              <a:spcBef>
                <a:spcPct val="0"/>
              </a:spcBef>
              <a:spcAft>
                <a:spcPct val="0"/>
              </a:spcAft>
              <a:defRPr sz="2800">
                <a:solidFill>
                  <a:srgbClr val="FFFF00"/>
                </a:solidFill>
                <a:latin typeface="Arial" charset="0"/>
                <a:ea typeface="ＭＳ Ｐゴシック" charset="-128"/>
              </a:defRPr>
            </a:lvl7pPr>
            <a:lvl8pPr marL="3429000" indent="-228600" eaLnBrk="0" fontAlgn="base" hangingPunct="0">
              <a:spcBef>
                <a:spcPct val="0"/>
              </a:spcBef>
              <a:spcAft>
                <a:spcPct val="0"/>
              </a:spcAft>
              <a:defRPr sz="2800">
                <a:solidFill>
                  <a:srgbClr val="FFFF00"/>
                </a:solidFill>
                <a:latin typeface="Arial" charset="0"/>
                <a:ea typeface="ＭＳ Ｐゴシック" charset="-128"/>
              </a:defRPr>
            </a:lvl8pPr>
            <a:lvl9pPr marL="3886200" indent="-228600" eaLnBrk="0" fontAlgn="base" hangingPunct="0">
              <a:spcBef>
                <a:spcPct val="0"/>
              </a:spcBef>
              <a:spcAft>
                <a:spcPct val="0"/>
              </a:spcAft>
              <a:defRPr sz="2800">
                <a:solidFill>
                  <a:srgbClr val="FFFF00"/>
                </a:solidFill>
                <a:latin typeface="Arial" charset="0"/>
                <a:ea typeface="ＭＳ Ｐゴシック" charset="-128"/>
              </a:defRPr>
            </a:lvl9pPr>
          </a:lstStyle>
          <a:p>
            <a:pPr rtl="0"/>
            <a:r>
              <a:rPr lang="cs-CZ" sz="2000" b="1" dirty="0" err="1">
                <a:latin typeface="inherit"/>
              </a:rPr>
              <a:t>weakness</a:t>
            </a:r>
            <a:r>
              <a:rPr lang="cs-CZ" sz="2000" b="1" dirty="0">
                <a:latin typeface="inherit"/>
              </a:rPr>
              <a:t>, spasticity,</a:t>
            </a:r>
          </a:p>
          <a:p>
            <a:pPr rtl="0"/>
            <a:r>
              <a:rPr lang="cs-CZ" sz="2000" b="1" dirty="0" err="1">
                <a:latin typeface="inherit"/>
              </a:rPr>
              <a:t>ataxia</a:t>
            </a:r>
            <a:r>
              <a:rPr lang="cs-CZ" sz="2000" b="1" dirty="0">
                <a:latin typeface="inherit"/>
              </a:rPr>
              <a:t>, </a:t>
            </a:r>
          </a:p>
          <a:p>
            <a:pPr rtl="0"/>
            <a:r>
              <a:rPr lang="cs-CZ" sz="2000" b="1" dirty="0">
                <a:latin typeface="inherit"/>
              </a:rPr>
              <a:t>tremor, </a:t>
            </a:r>
          </a:p>
          <a:p>
            <a:pPr rtl="0"/>
            <a:r>
              <a:rPr lang="cs-CZ" sz="2000" b="1" dirty="0">
                <a:latin typeface="inherit"/>
              </a:rPr>
              <a:t>balance </a:t>
            </a:r>
            <a:r>
              <a:rPr lang="cs-CZ" sz="2000" b="1" dirty="0" err="1">
                <a:latin typeface="inherit"/>
              </a:rPr>
              <a:t>disorders</a:t>
            </a:r>
            <a:r>
              <a:rPr lang="cs-CZ" sz="2000" b="1" dirty="0">
                <a:latin typeface="inherit"/>
              </a:rPr>
              <a:t>,</a:t>
            </a:r>
          </a:p>
          <a:p>
            <a:pPr rtl="0"/>
            <a:r>
              <a:rPr lang="cs-CZ" sz="2000" b="1" dirty="0" err="1">
                <a:latin typeface="inherit"/>
              </a:rPr>
              <a:t>fatigue</a:t>
            </a:r>
            <a:r>
              <a:rPr lang="cs-CZ" sz="2000" b="1" dirty="0">
                <a:latin typeface="inherit"/>
              </a:rPr>
              <a:t>, </a:t>
            </a:r>
          </a:p>
          <a:p>
            <a:pPr rtl="0"/>
            <a:r>
              <a:rPr lang="cs-CZ" sz="2000" b="1" dirty="0" err="1">
                <a:latin typeface="inherit"/>
              </a:rPr>
              <a:t>depression</a:t>
            </a:r>
            <a:endParaRPr lang="cs-CZ" sz="2000" b="1" dirty="0">
              <a:latin typeface="inherit"/>
            </a:endParaRPr>
          </a:p>
          <a:p>
            <a:pPr eaLnBrk="1" hangingPunct="1">
              <a:defRPr/>
            </a:pPr>
            <a:endParaRPr lang="en-US" altLang="x-none" dirty="0">
              <a:solidFill>
                <a:srgbClr val="000099"/>
              </a:solidFill>
              <a:latin typeface="Times New Roman" charset="0"/>
            </a:endParaRPr>
          </a:p>
        </p:txBody>
      </p:sp>
      <p:pic>
        <p:nvPicPr>
          <p:cNvPr id="27657" name="Picture 4" descr="hnat">
            <a:extLst>
              <a:ext uri="{FF2B5EF4-FFF2-40B4-BE49-F238E27FC236}">
                <a16:creationId xmlns:a16="http://schemas.microsoft.com/office/drawing/2014/main" id="{FDE110F2-6AE9-C5DC-CC60-1B1AD7FAFC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85153" y="38099"/>
            <a:ext cx="3423970" cy="3266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62BB65-5407-DC27-FAC9-FF91E53CA848}"/>
              </a:ext>
            </a:extLst>
          </p:cNvPr>
          <p:cNvSpPr>
            <a:spLocks noGrp="1"/>
          </p:cNvSpPr>
          <p:nvPr>
            <p:ph type="sldNum" sz="quarter" idx="12"/>
          </p:nvPr>
        </p:nvSpPr>
        <p:spPr/>
        <p:txBody>
          <a:bodyPr/>
          <a:lstStyle/>
          <a:p>
            <a:fld id="{B0AA46BF-E388-9D41-883E-5BB9CB2639A9}" type="slidenum">
              <a:rPr lang="en-CZ" smtClean="0"/>
              <a:t>4</a:t>
            </a:fld>
            <a:endParaRPr lang="en-CZ"/>
          </a:p>
        </p:txBody>
      </p:sp>
      <p:pic>
        <p:nvPicPr>
          <p:cNvPr id="4" name="Picture 3">
            <a:extLst>
              <a:ext uri="{FF2B5EF4-FFF2-40B4-BE49-F238E27FC236}">
                <a16:creationId xmlns:a16="http://schemas.microsoft.com/office/drawing/2014/main" id="{3F3E851D-823C-E36F-D119-EB0EB9C65EEF}"/>
              </a:ext>
            </a:extLst>
          </p:cNvPr>
          <p:cNvPicPr>
            <a:picLocks noChangeAspect="1"/>
          </p:cNvPicPr>
          <p:nvPr/>
        </p:nvPicPr>
        <p:blipFill>
          <a:blip r:embed="rId3"/>
          <a:stretch>
            <a:fillRect/>
          </a:stretch>
        </p:blipFill>
        <p:spPr>
          <a:xfrm>
            <a:off x="1528763" y="101281"/>
            <a:ext cx="9086104" cy="6620193"/>
          </a:xfrm>
          <a:prstGeom prst="rect">
            <a:avLst/>
          </a:prstGeom>
        </p:spPr>
      </p:pic>
      <p:pic>
        <p:nvPicPr>
          <p:cNvPr id="6" name="Picture 5">
            <a:extLst>
              <a:ext uri="{FF2B5EF4-FFF2-40B4-BE49-F238E27FC236}">
                <a16:creationId xmlns:a16="http://schemas.microsoft.com/office/drawing/2014/main" id="{B583E239-E93D-5184-4EBD-9103AAB9F7EA}"/>
              </a:ext>
            </a:extLst>
          </p:cNvPr>
          <p:cNvPicPr>
            <a:picLocks noChangeAspect="1"/>
          </p:cNvPicPr>
          <p:nvPr/>
        </p:nvPicPr>
        <p:blipFill>
          <a:blip r:embed="rId4"/>
          <a:stretch>
            <a:fillRect/>
          </a:stretch>
        </p:blipFill>
        <p:spPr>
          <a:xfrm>
            <a:off x="9588504" y="6110297"/>
            <a:ext cx="2616200" cy="609600"/>
          </a:xfrm>
          <a:prstGeom prst="rect">
            <a:avLst/>
          </a:prstGeom>
        </p:spPr>
      </p:pic>
    </p:spTree>
    <p:extLst>
      <p:ext uri="{BB962C8B-B14F-4D97-AF65-F5344CB8AC3E}">
        <p14:creationId xmlns:p14="http://schemas.microsoft.com/office/powerpoint/2010/main" val="1875970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806F5C9-C302-017A-6CC9-58C71CB08C24}"/>
              </a:ext>
            </a:extLst>
          </p:cNvPr>
          <p:cNvSpPr>
            <a:spLocks noGrp="1"/>
          </p:cNvSpPr>
          <p:nvPr>
            <p:ph type="title"/>
          </p:nvPr>
        </p:nvSpPr>
        <p:spPr>
          <a:xfrm>
            <a:off x="1247564" y="-478549"/>
            <a:ext cx="3932237" cy="1600200"/>
          </a:xfrm>
        </p:spPr>
        <p:txBody>
          <a:bodyPr/>
          <a:lstStyle/>
          <a:p>
            <a:r>
              <a:rPr lang="cs-CZ" dirty="0"/>
              <a:t>Early </a:t>
            </a:r>
            <a:r>
              <a:rPr lang="cs-CZ" dirty="0" err="1"/>
              <a:t>rehabilitation</a:t>
            </a:r>
            <a:br>
              <a:rPr lang="cs-CZ" dirty="0"/>
            </a:br>
            <a:endParaRPr lang="cs-CZ" dirty="0"/>
          </a:p>
        </p:txBody>
      </p:sp>
      <p:sp>
        <p:nvSpPr>
          <p:cNvPr id="5" name="Zástupný symbol pro číslo snímku 4">
            <a:extLst>
              <a:ext uri="{FF2B5EF4-FFF2-40B4-BE49-F238E27FC236}">
                <a16:creationId xmlns:a16="http://schemas.microsoft.com/office/drawing/2014/main" id="{DB4A5E6B-B231-4E54-FA02-EEF46F69C2D3}"/>
              </a:ext>
            </a:extLst>
          </p:cNvPr>
          <p:cNvSpPr>
            <a:spLocks noGrp="1"/>
          </p:cNvSpPr>
          <p:nvPr>
            <p:ph type="sldNum" sz="quarter" idx="12"/>
          </p:nvPr>
        </p:nvSpPr>
        <p:spPr/>
        <p:txBody>
          <a:bodyPr/>
          <a:lstStyle/>
          <a:p>
            <a:fld id="{B0AA46BF-E388-9D41-883E-5BB9CB2639A9}" type="slidenum">
              <a:rPr lang="en-CZ" smtClean="0"/>
              <a:t>5</a:t>
            </a:fld>
            <a:endParaRPr lang="en-CZ"/>
          </a:p>
        </p:txBody>
      </p:sp>
      <p:pic>
        <p:nvPicPr>
          <p:cNvPr id="8" name="Content Placeholder 7">
            <a:extLst>
              <a:ext uri="{FF2B5EF4-FFF2-40B4-BE49-F238E27FC236}">
                <a16:creationId xmlns:a16="http://schemas.microsoft.com/office/drawing/2014/main" id="{2984FABB-F4B7-05CE-CBBA-51B7FF7ED1F3}"/>
              </a:ext>
            </a:extLst>
          </p:cNvPr>
          <p:cNvPicPr>
            <a:picLocks noGrp="1" noChangeAspect="1"/>
          </p:cNvPicPr>
          <p:nvPr>
            <p:ph idx="1"/>
          </p:nvPr>
        </p:nvPicPr>
        <p:blipFill>
          <a:blip r:embed="rId3"/>
          <a:stretch>
            <a:fillRect/>
          </a:stretch>
        </p:blipFill>
        <p:spPr>
          <a:xfrm>
            <a:off x="5837234" y="62383"/>
            <a:ext cx="6844005" cy="6857399"/>
          </a:xfrm>
          <a:prstGeom prst="rect">
            <a:avLst/>
          </a:prstGeom>
        </p:spPr>
      </p:pic>
      <p:pic>
        <p:nvPicPr>
          <p:cNvPr id="9" name="Picture 9">
            <a:extLst>
              <a:ext uri="{FF2B5EF4-FFF2-40B4-BE49-F238E27FC236}">
                <a16:creationId xmlns:a16="http://schemas.microsoft.com/office/drawing/2014/main" id="{CCCE597A-B0D5-F299-ABF0-12B27E5BE9DA}"/>
              </a:ext>
            </a:extLst>
          </p:cNvPr>
          <p:cNvPicPr>
            <a:picLocks noChangeAspect="1"/>
          </p:cNvPicPr>
          <p:nvPr/>
        </p:nvPicPr>
        <p:blipFill>
          <a:blip r:embed="rId4"/>
          <a:stretch>
            <a:fillRect/>
          </a:stretch>
        </p:blipFill>
        <p:spPr>
          <a:xfrm>
            <a:off x="255045" y="4117328"/>
            <a:ext cx="5677689" cy="2245570"/>
          </a:xfrm>
          <a:prstGeom prst="rect">
            <a:avLst/>
          </a:prstGeom>
        </p:spPr>
      </p:pic>
      <p:pic>
        <p:nvPicPr>
          <p:cNvPr id="12" name="Obrázek 11">
            <a:extLst>
              <a:ext uri="{FF2B5EF4-FFF2-40B4-BE49-F238E27FC236}">
                <a16:creationId xmlns:a16="http://schemas.microsoft.com/office/drawing/2014/main" id="{1101A663-F00D-D3EC-143A-4A97714151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810" y="803464"/>
            <a:ext cx="4982117" cy="3321411"/>
          </a:xfrm>
          <a:prstGeom prst="rect">
            <a:avLst/>
          </a:prstGeom>
        </p:spPr>
      </p:pic>
      <p:sp>
        <p:nvSpPr>
          <p:cNvPr id="13" name="TextovéPole 12">
            <a:extLst>
              <a:ext uri="{FF2B5EF4-FFF2-40B4-BE49-F238E27FC236}">
                <a16:creationId xmlns:a16="http://schemas.microsoft.com/office/drawing/2014/main" id="{BC808CE3-23C3-B9BF-048F-E07B74C797CE}"/>
              </a:ext>
            </a:extLst>
          </p:cNvPr>
          <p:cNvSpPr txBox="1"/>
          <p:nvPr/>
        </p:nvSpPr>
        <p:spPr>
          <a:xfrm>
            <a:off x="358810" y="6356350"/>
            <a:ext cx="2146165" cy="369332"/>
          </a:xfrm>
          <a:prstGeom prst="rect">
            <a:avLst/>
          </a:prstGeom>
          <a:noFill/>
        </p:spPr>
        <p:txBody>
          <a:bodyPr wrap="none" rtlCol="0">
            <a:spAutoFit/>
          </a:bodyPr>
          <a:lstStyle/>
          <a:p>
            <a:r>
              <a:rPr lang="cs-CZ" dirty="0"/>
              <a:t>Hrušková et al., 2024</a:t>
            </a:r>
          </a:p>
        </p:txBody>
      </p:sp>
    </p:spTree>
    <p:extLst>
      <p:ext uri="{BB962C8B-B14F-4D97-AF65-F5344CB8AC3E}">
        <p14:creationId xmlns:p14="http://schemas.microsoft.com/office/powerpoint/2010/main" val="2920624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5">
            <a:extLst>
              <a:ext uri="{FF2B5EF4-FFF2-40B4-BE49-F238E27FC236}">
                <a16:creationId xmlns:a16="http://schemas.microsoft.com/office/drawing/2014/main" id="{010340C1-F9A3-3881-1878-1CCB32855B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5111" y="4890908"/>
            <a:ext cx="3810831" cy="179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5F7507C-20F5-2245-9ACF-E9A1D4AAA272}"/>
              </a:ext>
            </a:extLst>
          </p:cNvPr>
          <p:cNvSpPr>
            <a:spLocks noGrp="1"/>
          </p:cNvSpPr>
          <p:nvPr>
            <p:ph type="title"/>
          </p:nvPr>
        </p:nvSpPr>
        <p:spPr/>
        <p:txBody>
          <a:bodyPr>
            <a:normAutofit/>
          </a:bodyPr>
          <a:lstStyle/>
          <a:p>
            <a:r>
              <a:rPr lang="cs-CZ" altLang="x-none" dirty="0"/>
              <a:t>Psycho-neuro-</a:t>
            </a:r>
            <a:r>
              <a:rPr lang="cs-CZ" altLang="x-none" dirty="0" err="1"/>
              <a:t>endocrine</a:t>
            </a:r>
            <a:r>
              <a:rPr lang="cs-CZ" altLang="x-none" dirty="0"/>
              <a:t>-</a:t>
            </a:r>
            <a:r>
              <a:rPr lang="cs-CZ" altLang="x-none" dirty="0" err="1"/>
              <a:t>immune</a:t>
            </a:r>
            <a:r>
              <a:rPr lang="cs-CZ" altLang="x-none" dirty="0"/>
              <a:t> </a:t>
            </a:r>
            <a:r>
              <a:rPr lang="cs-CZ" altLang="x-none" dirty="0" err="1"/>
              <a:t>regulation</a:t>
            </a:r>
            <a:endParaRPr lang="en-CZ" dirty="0"/>
          </a:p>
        </p:txBody>
      </p:sp>
      <p:sp>
        <p:nvSpPr>
          <p:cNvPr id="4" name="Content Placeholder 2">
            <a:extLst>
              <a:ext uri="{FF2B5EF4-FFF2-40B4-BE49-F238E27FC236}">
                <a16:creationId xmlns:a16="http://schemas.microsoft.com/office/drawing/2014/main" id="{06F217FC-2B10-BF85-3457-0157E45893D6}"/>
              </a:ext>
            </a:extLst>
          </p:cNvPr>
          <p:cNvSpPr>
            <a:spLocks noGrp="1"/>
          </p:cNvSpPr>
          <p:nvPr>
            <p:ph idx="1"/>
          </p:nvPr>
        </p:nvSpPr>
        <p:spPr>
          <a:xfrm>
            <a:off x="4126174" y="2036005"/>
            <a:ext cx="7249052" cy="2816210"/>
          </a:xfrm>
          <a:solidFill>
            <a:srgbClr val="00B050"/>
          </a:solidFill>
          <a:ln w="38100" cap="flat">
            <a:solidFill>
              <a:schemeClr val="bg1"/>
            </a:solidFill>
            <a:miter lim="800000"/>
            <a:headEnd/>
            <a:tailEnd/>
          </a:ln>
          <a:effectLst>
            <a:outerShdw blurRad="40000" dist="20000" dir="5400000" rotWithShape="0">
              <a:srgbClr val="000000">
                <a:alpha val="37999"/>
              </a:srgbClr>
            </a:outerShdw>
          </a:effectLst>
        </p:spPr>
        <p:txBody>
          <a:bodyPr>
            <a:normAutofit lnSpcReduction="10000"/>
          </a:bodyPr>
          <a:lstStyle/>
          <a:p>
            <a:pPr marL="0" indent="0">
              <a:buNone/>
              <a:defRPr/>
            </a:pPr>
            <a:r>
              <a:rPr lang="cs-CZ" altLang="cs-CZ" sz="2200" dirty="0" err="1">
                <a:solidFill>
                  <a:schemeClr val="lt1"/>
                </a:solidFill>
                <a:latin typeface="Arial" charset="0"/>
                <a:ea typeface="ＭＳ Ｐゴシック" charset="-128"/>
              </a:rPr>
              <a:t>Dehydroepiandrosterone</a:t>
            </a:r>
            <a:r>
              <a:rPr lang="cs-CZ" altLang="cs-CZ" sz="2200" dirty="0">
                <a:solidFill>
                  <a:schemeClr val="lt1"/>
                </a:solidFill>
                <a:latin typeface="Arial" charset="0"/>
                <a:ea typeface="ＭＳ Ｐゴシック" charset="-128"/>
              </a:rPr>
              <a:t> </a:t>
            </a:r>
            <a:r>
              <a:rPr lang="cs-CZ" altLang="cs-CZ" sz="2200" dirty="0" err="1">
                <a:solidFill>
                  <a:schemeClr val="lt1"/>
                </a:solidFill>
                <a:latin typeface="Arial" charset="0"/>
                <a:ea typeface="ＭＳ Ｐゴシック" charset="-128"/>
              </a:rPr>
              <a:t>is</a:t>
            </a:r>
            <a:r>
              <a:rPr lang="cs-CZ" altLang="cs-CZ" sz="2200" dirty="0">
                <a:solidFill>
                  <a:schemeClr val="lt1"/>
                </a:solidFill>
                <a:latin typeface="Arial" charset="0"/>
                <a:ea typeface="ＭＳ Ｐゴシック" charset="-128"/>
              </a:rPr>
              <a:t> a steroid neurohormone </a:t>
            </a:r>
            <a:r>
              <a:rPr lang="cs-CZ" altLang="cs-CZ" sz="2200" dirty="0" err="1">
                <a:solidFill>
                  <a:schemeClr val="lt1"/>
                </a:solidFill>
                <a:latin typeface="Arial" charset="0"/>
                <a:ea typeface="ＭＳ Ｐゴシック" charset="-128"/>
              </a:rPr>
              <a:t>that</a:t>
            </a:r>
            <a:r>
              <a:rPr lang="cs-CZ" altLang="cs-CZ" sz="2200" dirty="0">
                <a:solidFill>
                  <a:schemeClr val="lt1"/>
                </a:solidFill>
                <a:latin typeface="Arial" charset="0"/>
                <a:ea typeface="ＭＳ Ｐゴシック" charset="-128"/>
              </a:rPr>
              <a:t> </a:t>
            </a:r>
            <a:r>
              <a:rPr lang="cs-CZ" altLang="cs-CZ" sz="2200" dirty="0" err="1">
                <a:solidFill>
                  <a:schemeClr val="lt1"/>
                </a:solidFill>
                <a:latin typeface="Arial" charset="0"/>
                <a:ea typeface="ＭＳ Ｐゴシック" charset="-128"/>
              </a:rPr>
              <a:t>reduces</a:t>
            </a:r>
            <a:r>
              <a:rPr lang="cs-CZ" altLang="cs-CZ" sz="2200" dirty="0">
                <a:solidFill>
                  <a:schemeClr val="lt1"/>
                </a:solidFill>
                <a:latin typeface="Arial" charset="0"/>
                <a:ea typeface="ＭＳ Ｐゴシック" charset="-128"/>
              </a:rPr>
              <a:t> </a:t>
            </a:r>
            <a:r>
              <a:rPr lang="cs-CZ" altLang="cs-CZ" sz="2200" dirty="0" err="1">
                <a:solidFill>
                  <a:schemeClr val="lt1"/>
                </a:solidFill>
                <a:latin typeface="Arial" charset="0"/>
                <a:ea typeface="ＭＳ Ｐゴシック" charset="-128"/>
              </a:rPr>
              <a:t>inflammatory</a:t>
            </a:r>
            <a:r>
              <a:rPr lang="cs-CZ" altLang="cs-CZ" sz="2200" dirty="0">
                <a:solidFill>
                  <a:schemeClr val="lt1"/>
                </a:solidFill>
                <a:latin typeface="Arial" charset="0"/>
                <a:ea typeface="ＭＳ Ｐゴシック" charset="-128"/>
              </a:rPr>
              <a:t> </a:t>
            </a:r>
            <a:r>
              <a:rPr lang="cs-CZ" altLang="cs-CZ" sz="2200" dirty="0" err="1">
                <a:solidFill>
                  <a:schemeClr val="lt1"/>
                </a:solidFill>
                <a:latin typeface="Arial" charset="0"/>
                <a:ea typeface="ＭＳ Ｐゴシック" charset="-128"/>
              </a:rPr>
              <a:t>processes</a:t>
            </a:r>
            <a:r>
              <a:rPr lang="cs-CZ" altLang="cs-CZ" sz="2200" dirty="0">
                <a:solidFill>
                  <a:schemeClr val="lt1"/>
                </a:solidFill>
                <a:latin typeface="Arial" charset="0"/>
                <a:ea typeface="ＭＳ Ｐゴシック" charset="-128"/>
              </a:rPr>
              <a:t>, </a:t>
            </a:r>
            <a:r>
              <a:rPr lang="cs-CZ" altLang="cs-CZ" sz="2200" dirty="0" err="1">
                <a:solidFill>
                  <a:schemeClr val="lt1"/>
                </a:solidFill>
                <a:latin typeface="Arial" charset="0"/>
                <a:ea typeface="ＭＳ Ｐゴシック" charset="-128"/>
              </a:rPr>
              <a:t>modulates</a:t>
            </a:r>
            <a:r>
              <a:rPr lang="cs-CZ" altLang="cs-CZ" sz="2200" dirty="0">
                <a:solidFill>
                  <a:schemeClr val="lt1"/>
                </a:solidFill>
                <a:latin typeface="Arial" charset="0"/>
                <a:ea typeface="ＭＳ Ｐゴシック" charset="-128"/>
              </a:rPr>
              <a:t> </a:t>
            </a:r>
            <a:r>
              <a:rPr lang="cs-CZ" altLang="cs-CZ" sz="2200" dirty="0" err="1">
                <a:solidFill>
                  <a:schemeClr val="lt1"/>
                </a:solidFill>
                <a:latin typeface="Arial" charset="0"/>
                <a:ea typeface="ＭＳ Ｐゴシック" charset="-128"/>
              </a:rPr>
              <a:t>cellular</a:t>
            </a:r>
            <a:r>
              <a:rPr lang="cs-CZ" altLang="cs-CZ" sz="2200" dirty="0">
                <a:solidFill>
                  <a:schemeClr val="lt1"/>
                </a:solidFill>
                <a:latin typeface="Arial" charset="0"/>
                <a:ea typeface="ＭＳ Ｐゴシック" charset="-128"/>
              </a:rPr>
              <a:t> </a:t>
            </a:r>
            <a:r>
              <a:rPr lang="cs-CZ" altLang="cs-CZ" sz="2200" dirty="0" err="1">
                <a:solidFill>
                  <a:schemeClr val="lt1"/>
                </a:solidFill>
                <a:latin typeface="Arial" charset="0"/>
                <a:ea typeface="ＭＳ Ｐゴシック" charset="-128"/>
              </a:rPr>
              <a:t>immunity</a:t>
            </a:r>
            <a:r>
              <a:rPr lang="cs-CZ" altLang="cs-CZ" sz="2200" dirty="0">
                <a:solidFill>
                  <a:schemeClr val="lt1"/>
                </a:solidFill>
                <a:latin typeface="Arial" charset="0"/>
                <a:ea typeface="ＭＳ Ｐゴシック" charset="-128"/>
              </a:rPr>
              <a:t>, has </a:t>
            </a:r>
            <a:r>
              <a:rPr lang="cs-CZ" altLang="cs-CZ" sz="2200" dirty="0" err="1">
                <a:solidFill>
                  <a:schemeClr val="lt1"/>
                </a:solidFill>
                <a:latin typeface="Arial" charset="0"/>
                <a:ea typeface="ＭＳ Ｐゴシック" charset="-128"/>
              </a:rPr>
              <a:t>neuroprotective</a:t>
            </a:r>
            <a:r>
              <a:rPr lang="cs-CZ" altLang="cs-CZ" sz="2200" dirty="0">
                <a:solidFill>
                  <a:schemeClr val="lt1"/>
                </a:solidFill>
                <a:latin typeface="Arial" charset="0"/>
                <a:ea typeface="ＭＳ Ｐゴシック" charset="-128"/>
              </a:rPr>
              <a:t> </a:t>
            </a:r>
            <a:r>
              <a:rPr lang="cs-CZ" altLang="cs-CZ" sz="2200" dirty="0" err="1">
                <a:solidFill>
                  <a:schemeClr val="lt1"/>
                </a:solidFill>
                <a:latin typeface="Arial" charset="0"/>
                <a:ea typeface="ＭＳ Ｐゴシック" charset="-128"/>
              </a:rPr>
              <a:t>effects</a:t>
            </a:r>
            <a:r>
              <a:rPr lang="cs-CZ" altLang="cs-CZ" sz="2200" dirty="0">
                <a:solidFill>
                  <a:schemeClr val="lt1"/>
                </a:solidFill>
                <a:latin typeface="Arial" charset="0"/>
                <a:ea typeface="ＭＳ Ｐゴシック" charset="-128"/>
              </a:rPr>
              <a:t>, </a:t>
            </a:r>
            <a:r>
              <a:rPr lang="cs-CZ" altLang="cs-CZ" sz="2200" dirty="0" err="1">
                <a:solidFill>
                  <a:schemeClr val="lt1"/>
                </a:solidFill>
                <a:latin typeface="Arial" charset="0"/>
                <a:ea typeface="ＭＳ Ｐゴシック" charset="-128"/>
              </a:rPr>
              <a:t>improves</a:t>
            </a:r>
            <a:r>
              <a:rPr lang="cs-CZ" altLang="cs-CZ" sz="2200" dirty="0">
                <a:solidFill>
                  <a:schemeClr val="lt1"/>
                </a:solidFill>
                <a:latin typeface="Arial" charset="0"/>
                <a:ea typeface="ＭＳ Ｐゴシック" charset="-128"/>
              </a:rPr>
              <a:t> </a:t>
            </a:r>
            <a:r>
              <a:rPr lang="cs-CZ" altLang="cs-CZ" sz="2200" dirty="0" err="1">
                <a:solidFill>
                  <a:schemeClr val="lt1"/>
                </a:solidFill>
                <a:latin typeface="Arial" charset="0"/>
                <a:ea typeface="ＭＳ Ｐゴシック" charset="-128"/>
              </a:rPr>
              <a:t>cognitive</a:t>
            </a:r>
            <a:r>
              <a:rPr lang="cs-CZ" altLang="cs-CZ" sz="2200" dirty="0">
                <a:solidFill>
                  <a:schemeClr val="lt1"/>
                </a:solidFill>
                <a:latin typeface="Arial" charset="0"/>
                <a:ea typeface="ＭＳ Ｐゴシック" charset="-128"/>
              </a:rPr>
              <a:t> </a:t>
            </a:r>
            <a:r>
              <a:rPr lang="cs-CZ" altLang="cs-CZ" sz="2200" dirty="0" err="1">
                <a:solidFill>
                  <a:schemeClr val="lt1"/>
                </a:solidFill>
                <a:latin typeface="Arial" charset="0"/>
                <a:ea typeface="ＭＳ Ｐゴシック" charset="-128"/>
              </a:rPr>
              <a:t>functions</a:t>
            </a:r>
            <a:r>
              <a:rPr lang="cs-CZ" altLang="cs-CZ" sz="2200" dirty="0">
                <a:solidFill>
                  <a:schemeClr val="lt1"/>
                </a:solidFill>
                <a:latin typeface="Arial" charset="0"/>
                <a:ea typeface="ＭＳ Ｐゴシック" charset="-128"/>
              </a:rPr>
              <a:t>, </a:t>
            </a:r>
            <a:r>
              <a:rPr lang="cs-CZ" altLang="cs-CZ" sz="2200" dirty="0" err="1">
                <a:solidFill>
                  <a:schemeClr val="lt1"/>
                </a:solidFill>
                <a:latin typeface="Arial" charset="0"/>
                <a:ea typeface="ＭＳ Ｐゴシック" charset="-128"/>
              </a:rPr>
              <a:t>strengthens</a:t>
            </a:r>
            <a:r>
              <a:rPr lang="cs-CZ" altLang="cs-CZ" sz="2200" dirty="0">
                <a:solidFill>
                  <a:schemeClr val="lt1"/>
                </a:solidFill>
                <a:latin typeface="Arial" charset="0"/>
                <a:ea typeface="ＭＳ Ｐゴシック" charset="-128"/>
              </a:rPr>
              <a:t> </a:t>
            </a:r>
            <a:r>
              <a:rPr lang="cs-CZ" altLang="cs-CZ" sz="2200" dirty="0" err="1">
                <a:solidFill>
                  <a:schemeClr val="lt1"/>
                </a:solidFill>
                <a:latin typeface="Arial" charset="0"/>
                <a:ea typeface="ＭＳ Ｐゴシック" charset="-128"/>
              </a:rPr>
              <a:t>memory</a:t>
            </a:r>
            <a:r>
              <a:rPr lang="cs-CZ" altLang="cs-CZ" sz="2200" dirty="0">
                <a:solidFill>
                  <a:schemeClr val="lt1"/>
                </a:solidFill>
                <a:latin typeface="Arial" charset="0"/>
                <a:ea typeface="ＭＳ Ｐゴシック" charset="-128"/>
              </a:rPr>
              <a:t>, and </a:t>
            </a:r>
            <a:r>
              <a:rPr lang="cs-CZ" altLang="cs-CZ" sz="2200" dirty="0" err="1">
                <a:solidFill>
                  <a:schemeClr val="lt1"/>
                </a:solidFill>
                <a:latin typeface="Arial" charset="0"/>
                <a:ea typeface="ＭＳ Ｐゴシック" charset="-128"/>
              </a:rPr>
              <a:t>plays</a:t>
            </a:r>
            <a:r>
              <a:rPr lang="cs-CZ" altLang="cs-CZ" sz="2200" dirty="0">
                <a:solidFill>
                  <a:schemeClr val="lt1"/>
                </a:solidFill>
                <a:latin typeface="Arial" charset="0"/>
                <a:ea typeface="ＭＳ Ｐゴシック" charset="-128"/>
              </a:rPr>
              <a:t> a role in </a:t>
            </a:r>
            <a:r>
              <a:rPr lang="cs-CZ" altLang="cs-CZ" sz="2200" dirty="0" err="1">
                <a:solidFill>
                  <a:schemeClr val="lt1"/>
                </a:solidFill>
                <a:latin typeface="Arial" charset="0"/>
                <a:ea typeface="ＭＳ Ｐゴシック" charset="-128"/>
              </a:rPr>
              <a:t>myelination</a:t>
            </a:r>
            <a:r>
              <a:rPr lang="cs-CZ" altLang="cs-CZ" sz="2200" dirty="0">
                <a:solidFill>
                  <a:schemeClr val="lt1"/>
                </a:solidFill>
                <a:latin typeface="Arial" charset="0"/>
                <a:ea typeface="ＭＳ Ｐゴシック" charset="-128"/>
              </a:rPr>
              <a:t>.</a:t>
            </a:r>
          </a:p>
          <a:p>
            <a:pPr marL="0" indent="0">
              <a:buNone/>
              <a:defRPr/>
            </a:pPr>
            <a:endParaRPr lang="cs-CZ" sz="2200" dirty="0">
              <a:solidFill>
                <a:schemeClr val="lt1"/>
              </a:solidFill>
              <a:latin typeface="Arial" charset="0"/>
              <a:ea typeface="ＭＳ Ｐゴシック" charset="-128"/>
            </a:endParaRPr>
          </a:p>
          <a:p>
            <a:pPr marL="0" indent="0">
              <a:buNone/>
              <a:defRPr/>
            </a:pPr>
            <a:r>
              <a:rPr lang="cs-CZ" altLang="cs-CZ" sz="2200" dirty="0" err="1">
                <a:solidFill>
                  <a:schemeClr val="lt1"/>
                </a:solidFill>
                <a:latin typeface="Arial" charset="0"/>
                <a:ea typeface="ＭＳ Ｐゴシック" charset="-128"/>
              </a:rPr>
              <a:t>Physiotherapy</a:t>
            </a:r>
            <a:r>
              <a:rPr lang="cs-CZ" altLang="cs-CZ" sz="2200" dirty="0">
                <a:solidFill>
                  <a:schemeClr val="lt1"/>
                </a:solidFill>
                <a:latin typeface="Arial" charset="0"/>
                <a:ea typeface="ＭＳ Ｐゴシック" charset="-128"/>
              </a:rPr>
              <a:t> </a:t>
            </a:r>
            <a:r>
              <a:rPr lang="cs-CZ" altLang="cs-CZ" sz="2200" dirty="0" err="1">
                <a:solidFill>
                  <a:schemeClr val="lt1"/>
                </a:solidFill>
                <a:latin typeface="Arial" charset="0"/>
                <a:ea typeface="ＭＳ Ｐゴシック" charset="-128"/>
              </a:rPr>
              <a:t>influences</a:t>
            </a:r>
            <a:r>
              <a:rPr lang="cs-CZ" altLang="cs-CZ" sz="2200" dirty="0">
                <a:solidFill>
                  <a:schemeClr val="lt1"/>
                </a:solidFill>
                <a:latin typeface="Arial" charset="0"/>
                <a:ea typeface="ＭＳ Ｐゴシック" charset="-128"/>
              </a:rPr>
              <a:t> not </a:t>
            </a:r>
            <a:r>
              <a:rPr lang="cs-CZ" altLang="cs-CZ" sz="2200" dirty="0" err="1">
                <a:solidFill>
                  <a:schemeClr val="lt1"/>
                </a:solidFill>
                <a:latin typeface="Arial" charset="0"/>
                <a:ea typeface="ＭＳ Ｐゴシック" charset="-128"/>
              </a:rPr>
              <a:t>only</a:t>
            </a:r>
            <a:r>
              <a:rPr lang="cs-CZ" altLang="cs-CZ" sz="2200" dirty="0">
                <a:solidFill>
                  <a:schemeClr val="lt1"/>
                </a:solidFill>
                <a:latin typeface="Arial" charset="0"/>
                <a:ea typeface="ＭＳ Ｐゴシック" charset="-128"/>
              </a:rPr>
              <a:t> </a:t>
            </a:r>
            <a:r>
              <a:rPr lang="cs-CZ" altLang="cs-CZ" sz="2200" dirty="0" err="1">
                <a:solidFill>
                  <a:schemeClr val="lt1"/>
                </a:solidFill>
                <a:latin typeface="Arial" charset="0"/>
                <a:ea typeface="ＭＳ Ｐゴシック" charset="-128"/>
              </a:rPr>
              <a:t>the</a:t>
            </a:r>
            <a:r>
              <a:rPr lang="cs-CZ" altLang="cs-CZ" sz="2200" dirty="0">
                <a:solidFill>
                  <a:schemeClr val="lt1"/>
                </a:solidFill>
                <a:latin typeface="Arial" charset="0"/>
                <a:ea typeface="ＭＳ Ｐゴシック" charset="-128"/>
              </a:rPr>
              <a:t> </a:t>
            </a:r>
            <a:r>
              <a:rPr lang="cs-CZ" altLang="cs-CZ" sz="2200" dirty="0" err="1">
                <a:solidFill>
                  <a:schemeClr val="lt1"/>
                </a:solidFill>
                <a:latin typeface="Arial" charset="0"/>
                <a:ea typeface="ＭＳ Ｐゴシック" charset="-128"/>
              </a:rPr>
              <a:t>nervous</a:t>
            </a:r>
            <a:r>
              <a:rPr lang="cs-CZ" altLang="cs-CZ" sz="2200" dirty="0">
                <a:solidFill>
                  <a:schemeClr val="lt1"/>
                </a:solidFill>
                <a:latin typeface="Arial" charset="0"/>
                <a:ea typeface="ＭＳ Ｐゴシック" charset="-128"/>
              </a:rPr>
              <a:t>, but </a:t>
            </a:r>
            <a:r>
              <a:rPr lang="cs-CZ" altLang="cs-CZ" sz="2200" dirty="0" err="1">
                <a:solidFill>
                  <a:schemeClr val="lt1"/>
                </a:solidFill>
                <a:latin typeface="Arial" charset="0"/>
                <a:ea typeface="ＭＳ Ｐゴシック" charset="-128"/>
              </a:rPr>
              <a:t>also</a:t>
            </a:r>
            <a:r>
              <a:rPr lang="cs-CZ" altLang="cs-CZ" sz="2200" dirty="0">
                <a:solidFill>
                  <a:schemeClr val="lt1"/>
                </a:solidFill>
                <a:latin typeface="Arial" charset="0"/>
                <a:ea typeface="ＭＳ Ｐゴシック" charset="-128"/>
              </a:rPr>
              <a:t> </a:t>
            </a:r>
            <a:r>
              <a:rPr lang="cs-CZ" altLang="cs-CZ" sz="2200" dirty="0" err="1">
                <a:solidFill>
                  <a:schemeClr val="lt1"/>
                </a:solidFill>
                <a:latin typeface="Arial" charset="0"/>
                <a:ea typeface="ＭＳ Ｐゴシック" charset="-128"/>
              </a:rPr>
              <a:t>the</a:t>
            </a:r>
            <a:r>
              <a:rPr lang="cs-CZ" altLang="cs-CZ" sz="2200" dirty="0">
                <a:solidFill>
                  <a:schemeClr val="lt1"/>
                </a:solidFill>
                <a:latin typeface="Arial" charset="0"/>
                <a:ea typeface="ＭＳ Ｐゴシック" charset="-128"/>
              </a:rPr>
              <a:t> </a:t>
            </a:r>
            <a:r>
              <a:rPr lang="cs-CZ" altLang="cs-CZ" sz="2200" dirty="0" err="1">
                <a:solidFill>
                  <a:schemeClr val="lt1"/>
                </a:solidFill>
                <a:latin typeface="Arial" charset="0"/>
                <a:ea typeface="ＭＳ Ｐゴシック" charset="-128"/>
              </a:rPr>
              <a:t>immune</a:t>
            </a:r>
            <a:r>
              <a:rPr lang="cs-CZ" altLang="cs-CZ" sz="2200" dirty="0">
                <a:solidFill>
                  <a:schemeClr val="lt1"/>
                </a:solidFill>
                <a:latin typeface="Arial" charset="0"/>
                <a:ea typeface="ＭＳ Ｐゴシック" charset="-128"/>
              </a:rPr>
              <a:t> and </a:t>
            </a:r>
            <a:r>
              <a:rPr lang="cs-CZ" altLang="cs-CZ" sz="2200" dirty="0" err="1">
                <a:solidFill>
                  <a:schemeClr val="lt1"/>
                </a:solidFill>
                <a:latin typeface="Arial" charset="0"/>
                <a:ea typeface="ＭＳ Ｐゴシック" charset="-128"/>
              </a:rPr>
              <a:t>endocrine</a:t>
            </a:r>
            <a:r>
              <a:rPr lang="cs-CZ" altLang="cs-CZ" sz="2200" dirty="0">
                <a:solidFill>
                  <a:schemeClr val="lt1"/>
                </a:solidFill>
                <a:latin typeface="Arial" charset="0"/>
                <a:ea typeface="ＭＳ Ｐゴシック" charset="-128"/>
              </a:rPr>
              <a:t> </a:t>
            </a:r>
            <a:r>
              <a:rPr lang="cs-CZ" altLang="cs-CZ" sz="2200" dirty="0" err="1">
                <a:solidFill>
                  <a:schemeClr val="lt1"/>
                </a:solidFill>
                <a:latin typeface="Arial" charset="0"/>
                <a:ea typeface="ＭＳ Ｐゴシック" charset="-128"/>
              </a:rPr>
              <a:t>systems</a:t>
            </a:r>
            <a:r>
              <a:rPr lang="cs-CZ" altLang="cs-CZ" sz="2200" dirty="0">
                <a:solidFill>
                  <a:schemeClr val="lt1"/>
                </a:solidFill>
                <a:latin typeface="Arial" charset="0"/>
                <a:ea typeface="ＭＳ Ｐゴシック" charset="-128"/>
              </a:rPr>
              <a:t>, </a:t>
            </a:r>
            <a:r>
              <a:rPr lang="cs-CZ" altLang="cs-CZ" sz="2200" dirty="0" err="1">
                <a:solidFill>
                  <a:schemeClr val="lt1"/>
                </a:solidFill>
                <a:latin typeface="Arial" charset="0"/>
                <a:ea typeface="ＭＳ Ｐゴシック" charset="-128"/>
              </a:rPr>
              <a:t>which</a:t>
            </a:r>
            <a:r>
              <a:rPr lang="cs-CZ" altLang="cs-CZ" sz="2200" dirty="0">
                <a:solidFill>
                  <a:schemeClr val="lt1"/>
                </a:solidFill>
                <a:latin typeface="Arial" charset="0"/>
                <a:ea typeface="ＭＳ Ｐゴシック" charset="-128"/>
              </a:rPr>
              <a:t> </a:t>
            </a:r>
            <a:r>
              <a:rPr lang="cs-CZ" altLang="cs-CZ" sz="2200" dirty="0" err="1">
                <a:solidFill>
                  <a:schemeClr val="lt1"/>
                </a:solidFill>
                <a:latin typeface="Arial" charset="0"/>
                <a:ea typeface="ＭＳ Ｐゴシック" charset="-128"/>
              </a:rPr>
              <a:t>slows</a:t>
            </a:r>
            <a:r>
              <a:rPr lang="cs-CZ" altLang="cs-CZ" sz="2200" dirty="0">
                <a:solidFill>
                  <a:schemeClr val="lt1"/>
                </a:solidFill>
                <a:latin typeface="Arial" charset="0"/>
                <a:ea typeface="ＭＳ Ｐゴシック" charset="-128"/>
              </a:rPr>
              <a:t> </a:t>
            </a:r>
            <a:r>
              <a:rPr lang="cs-CZ" altLang="cs-CZ" sz="2200" dirty="0" err="1">
                <a:solidFill>
                  <a:schemeClr val="lt1"/>
                </a:solidFill>
                <a:latin typeface="Arial" charset="0"/>
                <a:ea typeface="ＭＳ Ｐゴシック" charset="-128"/>
              </a:rPr>
              <a:t>down</a:t>
            </a:r>
            <a:r>
              <a:rPr lang="cs-CZ" altLang="cs-CZ" sz="2200" dirty="0">
                <a:solidFill>
                  <a:schemeClr val="lt1"/>
                </a:solidFill>
                <a:latin typeface="Arial" charset="0"/>
                <a:ea typeface="ＭＳ Ｐゴシック" charset="-128"/>
              </a:rPr>
              <a:t> </a:t>
            </a:r>
            <a:r>
              <a:rPr lang="cs-CZ" altLang="cs-CZ" sz="2200" dirty="0" err="1">
                <a:solidFill>
                  <a:schemeClr val="lt1"/>
                </a:solidFill>
                <a:latin typeface="Arial" charset="0"/>
                <a:ea typeface="ＭＳ Ｐゴシック" charset="-128"/>
              </a:rPr>
              <a:t>the</a:t>
            </a:r>
            <a:r>
              <a:rPr lang="cs-CZ" altLang="cs-CZ" sz="2200" dirty="0">
                <a:solidFill>
                  <a:schemeClr val="lt1"/>
                </a:solidFill>
                <a:latin typeface="Arial" charset="0"/>
                <a:ea typeface="ＭＳ Ｐゴシック" charset="-128"/>
              </a:rPr>
              <a:t> </a:t>
            </a:r>
            <a:r>
              <a:rPr lang="cs-CZ" altLang="cs-CZ" sz="2200" dirty="0" err="1">
                <a:solidFill>
                  <a:schemeClr val="lt1"/>
                </a:solidFill>
                <a:latin typeface="Arial" charset="0"/>
                <a:ea typeface="ＭＳ Ｐゴシック" charset="-128"/>
              </a:rPr>
              <a:t>progression</a:t>
            </a:r>
            <a:r>
              <a:rPr lang="cs-CZ" altLang="cs-CZ" sz="2200" dirty="0">
                <a:solidFill>
                  <a:schemeClr val="lt1"/>
                </a:solidFill>
                <a:latin typeface="Arial" charset="0"/>
                <a:ea typeface="ＭＳ Ｐゴシック" charset="-128"/>
              </a:rPr>
              <a:t> </a:t>
            </a:r>
            <a:r>
              <a:rPr lang="cs-CZ" altLang="cs-CZ" sz="2200" dirty="0" err="1">
                <a:solidFill>
                  <a:schemeClr val="lt1"/>
                </a:solidFill>
                <a:latin typeface="Arial" charset="0"/>
                <a:ea typeface="ＭＳ Ｐゴシック" charset="-128"/>
              </a:rPr>
              <a:t>of</a:t>
            </a:r>
            <a:r>
              <a:rPr lang="cs-CZ" altLang="cs-CZ" sz="2200" dirty="0">
                <a:solidFill>
                  <a:schemeClr val="lt1"/>
                </a:solidFill>
                <a:latin typeface="Arial" charset="0"/>
                <a:ea typeface="ＭＳ Ｐゴシック" charset="-128"/>
              </a:rPr>
              <a:t> </a:t>
            </a:r>
            <a:r>
              <a:rPr lang="cs-CZ" altLang="cs-CZ" sz="2200" dirty="0" err="1">
                <a:solidFill>
                  <a:schemeClr val="lt1"/>
                </a:solidFill>
                <a:latin typeface="Arial" charset="0"/>
                <a:ea typeface="ＭＳ Ｐゴシック" charset="-128"/>
              </a:rPr>
              <a:t>the</a:t>
            </a:r>
            <a:r>
              <a:rPr lang="cs-CZ" altLang="cs-CZ" sz="2200" dirty="0">
                <a:solidFill>
                  <a:schemeClr val="lt1"/>
                </a:solidFill>
                <a:latin typeface="Arial" charset="0"/>
                <a:ea typeface="ＭＳ Ｐゴシック" charset="-128"/>
              </a:rPr>
              <a:t> </a:t>
            </a:r>
            <a:r>
              <a:rPr lang="cs-CZ" altLang="cs-CZ" sz="2200" dirty="0" err="1">
                <a:solidFill>
                  <a:schemeClr val="lt1"/>
                </a:solidFill>
                <a:latin typeface="Arial" charset="0"/>
                <a:ea typeface="ＭＳ Ｐゴシック" charset="-128"/>
              </a:rPr>
              <a:t>disease</a:t>
            </a:r>
            <a:r>
              <a:rPr lang="cs-CZ" altLang="cs-CZ" sz="2200" dirty="0">
                <a:solidFill>
                  <a:schemeClr val="lt1"/>
                </a:solidFill>
                <a:latin typeface="Arial" charset="0"/>
                <a:ea typeface="ＭＳ Ｐゴシック" charset="-128"/>
              </a:rPr>
              <a:t>.</a:t>
            </a:r>
          </a:p>
          <a:p>
            <a:pPr marL="0" indent="0">
              <a:buNone/>
              <a:defRPr/>
            </a:pPr>
            <a:endParaRPr lang="en-US" sz="1800" dirty="0">
              <a:solidFill>
                <a:schemeClr val="lt1"/>
              </a:solidFill>
            </a:endParaRPr>
          </a:p>
        </p:txBody>
      </p:sp>
      <p:pic>
        <p:nvPicPr>
          <p:cNvPr id="7" name="Picture 2">
            <a:extLst>
              <a:ext uri="{FF2B5EF4-FFF2-40B4-BE49-F238E27FC236}">
                <a16:creationId xmlns:a16="http://schemas.microsoft.com/office/drawing/2014/main" id="{BAB1540E-8AB1-5F13-6B42-A60ED8382D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08" y="2067502"/>
            <a:ext cx="3810831" cy="3681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Zástupný symbol pro obsah 3" descr="název.jpeg">
            <a:extLst>
              <a:ext uri="{FF2B5EF4-FFF2-40B4-BE49-F238E27FC236}">
                <a16:creationId xmlns:a16="http://schemas.microsoft.com/office/drawing/2014/main" id="{22FEB99F-606B-DDD2-81C6-F24D527A6D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3876824" y="5001625"/>
            <a:ext cx="3810831" cy="1363479"/>
          </a:xfrm>
          <a:prstGeom prst="rect">
            <a:avLst/>
          </a:prstGeom>
        </p:spPr>
      </p:pic>
      <p:sp>
        <p:nvSpPr>
          <p:cNvPr id="10" name="TextBox 9">
            <a:extLst>
              <a:ext uri="{FF2B5EF4-FFF2-40B4-BE49-F238E27FC236}">
                <a16:creationId xmlns:a16="http://schemas.microsoft.com/office/drawing/2014/main" id="{B0ACD391-3761-D62E-0DAA-994C4509EB01}"/>
              </a:ext>
            </a:extLst>
          </p:cNvPr>
          <p:cNvSpPr txBox="1"/>
          <p:nvPr/>
        </p:nvSpPr>
        <p:spPr>
          <a:xfrm>
            <a:off x="0" y="5799708"/>
            <a:ext cx="3933962" cy="369332"/>
          </a:xfrm>
          <a:prstGeom prst="rect">
            <a:avLst/>
          </a:prstGeom>
          <a:noFill/>
        </p:spPr>
        <p:txBody>
          <a:bodyPr wrap="none" rtlCol="0">
            <a:spAutoFit/>
          </a:bodyPr>
          <a:lstStyle/>
          <a:p>
            <a:r>
              <a:rPr lang="en-GB" dirty="0"/>
              <a:t>Prof. Helena </a:t>
            </a:r>
            <a:r>
              <a:rPr lang="en-GB" dirty="0" err="1"/>
              <a:t>Tlaskalová-Hogenová</a:t>
            </a:r>
            <a:r>
              <a:rPr lang="en-GB" dirty="0"/>
              <a:t>, 2001</a:t>
            </a:r>
            <a:endParaRPr lang="en-CZ" dirty="0"/>
          </a:p>
        </p:txBody>
      </p:sp>
    </p:spTree>
    <p:extLst>
      <p:ext uri="{BB962C8B-B14F-4D97-AF65-F5344CB8AC3E}">
        <p14:creationId xmlns:p14="http://schemas.microsoft.com/office/powerpoint/2010/main" val="9358797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62BB65-5407-DC27-FAC9-FF91E53CA848}"/>
              </a:ext>
            </a:extLst>
          </p:cNvPr>
          <p:cNvSpPr>
            <a:spLocks noGrp="1"/>
          </p:cNvSpPr>
          <p:nvPr>
            <p:ph type="sldNum" sz="quarter" idx="12"/>
          </p:nvPr>
        </p:nvSpPr>
        <p:spPr/>
        <p:txBody>
          <a:bodyPr/>
          <a:lstStyle/>
          <a:p>
            <a:fld id="{B0AA46BF-E388-9D41-883E-5BB9CB2639A9}" type="slidenum">
              <a:rPr lang="en-CZ" smtClean="0"/>
              <a:t>7</a:t>
            </a:fld>
            <a:endParaRPr lang="en-CZ"/>
          </a:p>
        </p:txBody>
      </p:sp>
      <p:pic>
        <p:nvPicPr>
          <p:cNvPr id="4" name="Picture 3">
            <a:extLst>
              <a:ext uri="{FF2B5EF4-FFF2-40B4-BE49-F238E27FC236}">
                <a16:creationId xmlns:a16="http://schemas.microsoft.com/office/drawing/2014/main" id="{3F3E851D-823C-E36F-D119-EB0EB9C65EEF}"/>
              </a:ext>
            </a:extLst>
          </p:cNvPr>
          <p:cNvPicPr>
            <a:picLocks noChangeAspect="1"/>
          </p:cNvPicPr>
          <p:nvPr/>
        </p:nvPicPr>
        <p:blipFill>
          <a:blip r:embed="rId3"/>
          <a:stretch>
            <a:fillRect/>
          </a:stretch>
        </p:blipFill>
        <p:spPr>
          <a:xfrm>
            <a:off x="1528763" y="101281"/>
            <a:ext cx="9086104" cy="6620193"/>
          </a:xfrm>
          <a:prstGeom prst="rect">
            <a:avLst/>
          </a:prstGeom>
        </p:spPr>
      </p:pic>
      <p:pic>
        <p:nvPicPr>
          <p:cNvPr id="6" name="Picture 5">
            <a:extLst>
              <a:ext uri="{FF2B5EF4-FFF2-40B4-BE49-F238E27FC236}">
                <a16:creationId xmlns:a16="http://schemas.microsoft.com/office/drawing/2014/main" id="{B583E239-E93D-5184-4EBD-9103AAB9F7EA}"/>
              </a:ext>
            </a:extLst>
          </p:cNvPr>
          <p:cNvPicPr>
            <a:picLocks noChangeAspect="1"/>
          </p:cNvPicPr>
          <p:nvPr/>
        </p:nvPicPr>
        <p:blipFill>
          <a:blip r:embed="rId4"/>
          <a:stretch>
            <a:fillRect/>
          </a:stretch>
        </p:blipFill>
        <p:spPr>
          <a:xfrm>
            <a:off x="9588504" y="6110297"/>
            <a:ext cx="2616200" cy="609600"/>
          </a:xfrm>
          <a:prstGeom prst="rect">
            <a:avLst/>
          </a:prstGeom>
        </p:spPr>
      </p:pic>
    </p:spTree>
    <p:extLst>
      <p:ext uri="{BB962C8B-B14F-4D97-AF65-F5344CB8AC3E}">
        <p14:creationId xmlns:p14="http://schemas.microsoft.com/office/powerpoint/2010/main" val="2065536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52C7AE-B0CF-A004-9F2D-81D278DB2752}"/>
              </a:ext>
            </a:extLst>
          </p:cNvPr>
          <p:cNvPicPr>
            <a:picLocks noChangeAspect="1"/>
          </p:cNvPicPr>
          <p:nvPr/>
        </p:nvPicPr>
        <p:blipFill>
          <a:blip r:embed="rId3"/>
          <a:stretch>
            <a:fillRect/>
          </a:stretch>
        </p:blipFill>
        <p:spPr>
          <a:xfrm>
            <a:off x="139696" y="196843"/>
            <a:ext cx="6403975" cy="2171268"/>
          </a:xfrm>
          <a:prstGeom prst="rect">
            <a:avLst/>
          </a:prstGeom>
        </p:spPr>
      </p:pic>
      <p:pic>
        <p:nvPicPr>
          <p:cNvPr id="5" name="Picture 4">
            <a:extLst>
              <a:ext uri="{FF2B5EF4-FFF2-40B4-BE49-F238E27FC236}">
                <a16:creationId xmlns:a16="http://schemas.microsoft.com/office/drawing/2014/main" id="{E43CADC8-A332-9901-63CD-269B3521DC58}"/>
              </a:ext>
            </a:extLst>
          </p:cNvPr>
          <p:cNvPicPr>
            <a:picLocks noChangeAspect="1"/>
          </p:cNvPicPr>
          <p:nvPr/>
        </p:nvPicPr>
        <p:blipFill>
          <a:blip r:embed="rId4"/>
          <a:stretch>
            <a:fillRect/>
          </a:stretch>
        </p:blipFill>
        <p:spPr>
          <a:xfrm>
            <a:off x="-136544" y="2692408"/>
            <a:ext cx="6314256" cy="3865557"/>
          </a:xfrm>
          <a:prstGeom prst="rect">
            <a:avLst/>
          </a:prstGeom>
        </p:spPr>
      </p:pic>
      <p:pic>
        <p:nvPicPr>
          <p:cNvPr id="9" name="Picture 8">
            <a:extLst>
              <a:ext uri="{FF2B5EF4-FFF2-40B4-BE49-F238E27FC236}">
                <a16:creationId xmlns:a16="http://schemas.microsoft.com/office/drawing/2014/main" id="{204296C1-8EA0-AF96-B48B-055097BEB3FF}"/>
              </a:ext>
            </a:extLst>
          </p:cNvPr>
          <p:cNvPicPr>
            <a:picLocks noChangeAspect="1"/>
          </p:cNvPicPr>
          <p:nvPr/>
        </p:nvPicPr>
        <p:blipFill>
          <a:blip r:embed="rId5"/>
          <a:stretch>
            <a:fillRect/>
          </a:stretch>
        </p:blipFill>
        <p:spPr>
          <a:xfrm>
            <a:off x="5980412" y="2368110"/>
            <a:ext cx="6282672" cy="4489889"/>
          </a:xfrm>
          <a:prstGeom prst="rect">
            <a:avLst/>
          </a:prstGeom>
        </p:spPr>
      </p:pic>
      <p:pic>
        <p:nvPicPr>
          <p:cNvPr id="10" name="Picture 9">
            <a:extLst>
              <a:ext uri="{FF2B5EF4-FFF2-40B4-BE49-F238E27FC236}">
                <a16:creationId xmlns:a16="http://schemas.microsoft.com/office/drawing/2014/main" id="{E3EB8AEE-5AF9-72A6-51D6-B8D197F165E7}"/>
              </a:ext>
            </a:extLst>
          </p:cNvPr>
          <p:cNvPicPr>
            <a:picLocks noChangeAspect="1"/>
          </p:cNvPicPr>
          <p:nvPr/>
        </p:nvPicPr>
        <p:blipFill>
          <a:blip r:embed="rId6"/>
          <a:stretch>
            <a:fillRect/>
          </a:stretch>
        </p:blipFill>
        <p:spPr>
          <a:xfrm>
            <a:off x="6614354" y="197614"/>
            <a:ext cx="5333605" cy="1759774"/>
          </a:xfrm>
          <a:prstGeom prst="rect">
            <a:avLst/>
          </a:prstGeom>
          <a:noFill/>
          <a:ln>
            <a:noFill/>
          </a:ln>
          <a:effectLst>
            <a:outerShdw blurRad="50800" dist="50800" dir="21240000" sx="104000" sy="104000" algn="ctr" rotWithShape="0">
              <a:schemeClr val="bg2">
                <a:lumMod val="90000"/>
              </a:schemeClr>
            </a:outerShdw>
          </a:effectLst>
        </p:spPr>
      </p:pic>
    </p:spTree>
    <p:extLst>
      <p:ext uri="{BB962C8B-B14F-4D97-AF65-F5344CB8AC3E}">
        <p14:creationId xmlns:p14="http://schemas.microsoft.com/office/powerpoint/2010/main" val="1362365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C047E28-7BD1-9F0B-CFF2-F2C70D6BA0C7}"/>
              </a:ext>
            </a:extLst>
          </p:cNvPr>
          <p:cNvPicPr>
            <a:picLocks noChangeAspect="1"/>
          </p:cNvPicPr>
          <p:nvPr/>
        </p:nvPicPr>
        <p:blipFill>
          <a:blip r:embed="rId3"/>
          <a:stretch>
            <a:fillRect/>
          </a:stretch>
        </p:blipFill>
        <p:spPr>
          <a:xfrm>
            <a:off x="734100" y="1258127"/>
            <a:ext cx="4127500" cy="5463348"/>
          </a:xfrm>
          <a:prstGeom prst="rect">
            <a:avLst/>
          </a:prstGeom>
          <a:noFill/>
          <a:ln>
            <a:noFill/>
          </a:ln>
          <a:effectLst>
            <a:outerShdw blurRad="50800" dist="50800" dir="21240000" sx="104000" sy="104000" algn="ctr" rotWithShape="0">
              <a:schemeClr val="bg2">
                <a:lumMod val="90000"/>
              </a:schemeClr>
            </a:outerShdw>
          </a:effectLst>
        </p:spPr>
      </p:pic>
      <p:sp>
        <p:nvSpPr>
          <p:cNvPr id="2" name="Title 1">
            <a:extLst>
              <a:ext uri="{FF2B5EF4-FFF2-40B4-BE49-F238E27FC236}">
                <a16:creationId xmlns:a16="http://schemas.microsoft.com/office/drawing/2014/main" id="{5FE19D4A-A832-B385-B922-3F7C41ACA752}"/>
              </a:ext>
            </a:extLst>
          </p:cNvPr>
          <p:cNvSpPr>
            <a:spLocks noGrp="1"/>
          </p:cNvSpPr>
          <p:nvPr>
            <p:ph type="title"/>
          </p:nvPr>
        </p:nvSpPr>
        <p:spPr>
          <a:xfrm>
            <a:off x="838200" y="201998"/>
            <a:ext cx="10515600" cy="1325563"/>
          </a:xfrm>
        </p:spPr>
        <p:txBody>
          <a:bodyPr>
            <a:normAutofit fontScale="90000"/>
          </a:bodyPr>
          <a:lstStyle/>
          <a:p>
            <a:pPr algn="ctr"/>
            <a:r>
              <a:rPr lang="en-GB" altLang="x-none" sz="4900" dirty="0"/>
              <a:t>Psychometric properties of clinical tests in physiotherapy of MS</a:t>
            </a:r>
            <a:br>
              <a:rPr lang="en-GB" dirty="0">
                <a:solidFill>
                  <a:schemeClr val="accent1"/>
                </a:solidFill>
              </a:rPr>
            </a:br>
            <a:endParaRPr lang="en-GB" dirty="0">
              <a:solidFill>
                <a:schemeClr val="accent1"/>
              </a:solidFill>
            </a:endParaRPr>
          </a:p>
        </p:txBody>
      </p:sp>
      <p:pic>
        <p:nvPicPr>
          <p:cNvPr id="4" name="Obrázek 1">
            <a:extLst>
              <a:ext uri="{FF2B5EF4-FFF2-40B4-BE49-F238E27FC236}">
                <a16:creationId xmlns:a16="http://schemas.microsoft.com/office/drawing/2014/main" id="{65892896-A5C4-66C4-901F-52213D08660A}"/>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729915" y="1151408"/>
            <a:ext cx="6038257" cy="2054093"/>
          </a:xfrm>
          <a:prstGeom prst="rect">
            <a:avLst/>
          </a:prstGeom>
          <a:noFill/>
          <a:ln>
            <a:noFill/>
          </a:ln>
          <a:effectLst>
            <a:outerShdw blurRad="50800" dist="50800" dir="21240000" sx="104000" sy="104000" algn="ctr" rotWithShape="0">
              <a:schemeClr val="bg2">
                <a:lumMod val="90000"/>
              </a:schemeClr>
            </a:outerShdw>
          </a:effectLst>
        </p:spPr>
      </p:pic>
      <p:pic>
        <p:nvPicPr>
          <p:cNvPr id="7" name="Obrázek 2">
            <a:extLst>
              <a:ext uri="{FF2B5EF4-FFF2-40B4-BE49-F238E27FC236}">
                <a16:creationId xmlns:a16="http://schemas.microsoft.com/office/drawing/2014/main" id="{9CE06253-3B5D-C5C4-A941-24B0EEEB00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0899" y="3436643"/>
            <a:ext cx="4618060" cy="3326425"/>
          </a:xfrm>
          <a:prstGeom prst="rect">
            <a:avLst/>
          </a:prstGeom>
          <a:noFill/>
          <a:ln>
            <a:noFill/>
          </a:ln>
          <a:effectLst>
            <a:outerShdw blurRad="50800" dist="50800" dir="21240000" sx="104000" sy="104000" algn="ctr" rotWithShape="0">
              <a:schemeClr val="bg2">
                <a:lumMod val="90000"/>
              </a:schemeClr>
            </a:outerShdw>
          </a:effectLst>
        </p:spPr>
      </p:pic>
      <p:sp>
        <p:nvSpPr>
          <p:cNvPr id="6" name="Slide Number Placeholder 5">
            <a:extLst>
              <a:ext uri="{FF2B5EF4-FFF2-40B4-BE49-F238E27FC236}">
                <a16:creationId xmlns:a16="http://schemas.microsoft.com/office/drawing/2014/main" id="{85F46BD2-E575-26F3-1C10-D78372ACC8E7}"/>
              </a:ext>
            </a:extLst>
          </p:cNvPr>
          <p:cNvSpPr>
            <a:spLocks noGrp="1"/>
          </p:cNvSpPr>
          <p:nvPr>
            <p:ph type="sldNum" sz="quarter" idx="12"/>
          </p:nvPr>
        </p:nvSpPr>
        <p:spPr/>
        <p:txBody>
          <a:bodyPr/>
          <a:lstStyle/>
          <a:p>
            <a:fld id="{B0AA46BF-E388-9D41-883E-5BB9CB2639A9}" type="slidenum">
              <a:rPr lang="en-CZ" smtClean="0"/>
              <a:t>9</a:t>
            </a:fld>
            <a:endParaRPr lang="en-CZ"/>
          </a:p>
        </p:txBody>
      </p:sp>
    </p:spTree>
    <p:extLst>
      <p:ext uri="{BB962C8B-B14F-4D97-AF65-F5344CB8AC3E}">
        <p14:creationId xmlns:p14="http://schemas.microsoft.com/office/powerpoint/2010/main" val="25158926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33264</TotalTime>
  <Words>2220</Words>
  <Application>Microsoft Macintosh PowerPoint</Application>
  <PresentationFormat>Širokoúhlá obrazovka</PresentationFormat>
  <Paragraphs>289</Paragraphs>
  <Slides>26</Slides>
  <Notes>26</Notes>
  <HiddenSlides>0</HiddenSlides>
  <MMClips>5</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26</vt:i4>
      </vt:variant>
    </vt:vector>
  </HeadingPairs>
  <TitlesOfParts>
    <vt:vector size="34" baseType="lpstr">
      <vt:lpstr>ＭＳ 明朝</vt:lpstr>
      <vt:lpstr>Arial</vt:lpstr>
      <vt:lpstr>Calibri</vt:lpstr>
      <vt:lpstr>Calibri Light</vt:lpstr>
      <vt:lpstr>Helvetica</vt:lpstr>
      <vt:lpstr>inherit</vt:lpstr>
      <vt:lpstr>Times New Roman</vt:lpstr>
      <vt:lpstr>Office Theme</vt:lpstr>
      <vt:lpstr>Neurorehabilitation in multiple sclerosis </vt:lpstr>
      <vt:lpstr>Prezentace aplikace PowerPoint</vt:lpstr>
      <vt:lpstr>Prezentace aplikace PowerPoint</vt:lpstr>
      <vt:lpstr>Prezentace aplikace PowerPoint</vt:lpstr>
      <vt:lpstr>Early rehabilitation </vt:lpstr>
      <vt:lpstr>Psycho-neuro-endocrine-immune regulation</vt:lpstr>
      <vt:lpstr>Prezentace aplikace PowerPoint</vt:lpstr>
      <vt:lpstr>Prezentace aplikace PowerPoint</vt:lpstr>
      <vt:lpstr>Psychometric properties of clinical tests in physiotherapy of MS </vt:lpstr>
      <vt:lpstr>The recommendations of the World Health Organization </vt:lpstr>
      <vt:lpstr>Prezentace aplikace PowerPoint</vt:lpstr>
      <vt:lpstr>Physical activity (fitness, endurance, resistance)</vt:lpstr>
      <vt:lpstr>Physical activity (fitness, endurance, resistance)</vt:lpstr>
      <vt:lpstr>Neuroproprioceptive „facilitation, inhibition“  </vt:lpstr>
      <vt:lpstr>Prezentace aplikace PowerPoint</vt:lpstr>
      <vt:lpstr>Motor program activating therapy </vt:lpstr>
      <vt:lpstr>Video documenting an effect  of therapy </vt:lpstr>
      <vt:lpstr>Prezentace aplikace PowerPoint</vt:lpstr>
      <vt:lpstr> </vt:lpstr>
      <vt:lpstr>Combination of sensorimotor learning with neuroproprioceptive „facilitation, inhibition“</vt:lpstr>
      <vt:lpstr>Prezentace aplikace PowerPoint</vt:lpstr>
      <vt:lpstr>Prezentace aplikace PowerPoint</vt:lpstr>
      <vt:lpstr>Neuroplasticity</vt:lpstr>
      <vt:lpstr>Plasticity and adaptability of the CNS – functional changes </vt:lpstr>
      <vt:lpstr>Prezentace aplikace PowerPoint</vt:lpstr>
      <vt:lpstr> Thank you for your attention!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Současné trendy ve fyzioterapii neurologicky nemocných </dc:title>
  <dc:creator>Kamila Řasová</dc:creator>
  <cp:lastModifiedBy>Kamila Řasová</cp:lastModifiedBy>
  <cp:revision>229</cp:revision>
  <cp:lastPrinted>2024-04-22T04:39:47Z</cp:lastPrinted>
  <dcterms:created xsi:type="dcterms:W3CDTF">2022-07-16T11:18:10Z</dcterms:created>
  <dcterms:modified xsi:type="dcterms:W3CDTF">2024-05-06T15:11:29Z</dcterms:modified>
</cp:coreProperties>
</file>